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3" r:id="rId17"/>
    <p:sldId id="277" r:id="rId18"/>
    <p:sldId id="275" r:id="rId19"/>
    <p:sldId id="276" r:id="rId20"/>
    <p:sldId id="280" r:id="rId21"/>
    <p:sldId id="272" r:id="rId22"/>
    <p:sldId id="274" r:id="rId23"/>
    <p:sldId id="278" r:id="rId24"/>
    <p:sldId id="279" r:id="rId25"/>
    <p:sldId id="296" r:id="rId26"/>
    <p:sldId id="285" r:id="rId27"/>
    <p:sldId id="286" r:id="rId28"/>
    <p:sldId id="287" r:id="rId29"/>
    <p:sldId id="288" r:id="rId30"/>
    <p:sldId id="289" r:id="rId31"/>
    <p:sldId id="290" r:id="rId32"/>
    <p:sldId id="291" r:id="rId33"/>
    <p:sldId id="292" r:id="rId34"/>
    <p:sldId id="293" r:id="rId35"/>
    <p:sldId id="294" r:id="rId36"/>
    <p:sldId id="295" r:id="rId37"/>
  </p:sldIdLst>
  <p:sldSz cx="18288000" cy="10287000"/>
  <p:notesSz cx="6858000" cy="9144000"/>
  <p:embeddedFontLst>
    <p:embeddedFont>
      <p:font typeface="Anton" pitchFamily="2" charset="77"/>
      <p:regular r:id="rId39"/>
    </p:embeddedFont>
    <p:embeddedFont>
      <p:font typeface="Canva Sans" panose="020B0503030501040103" pitchFamily="34" charset="0"/>
      <p:regular r:id="rId40"/>
    </p:embeddedFont>
    <p:embeddedFont>
      <p:font typeface="Canva Sans Bold" panose="020B0803030501040103" pitchFamily="34" charset="0"/>
      <p:regular r:id="rId41"/>
      <p:bold r:id="rId42"/>
    </p:embeddedFont>
    <p:embeddedFont>
      <p:font typeface="Montserrat" pitchFamily="2" charset="77"/>
      <p:regular r:id="rId43"/>
      <p:bold r:id="rId44"/>
      <p:italic r:id="rId45"/>
      <p:boldItalic r:id="rId46"/>
    </p:embeddedFont>
    <p:embeddedFont>
      <p:font typeface="Montserrat Bold" pitchFamily="2" charset="77"/>
      <p:regular r:id="rId47"/>
      <p:bold r:id="rId48"/>
    </p:embeddedFont>
    <p:embeddedFont>
      <p:font typeface="Poppins" pitchFamily="2" charset="77"/>
      <p:regular r:id="rId49"/>
      <p:bold r:id="rId50"/>
      <p:italic r:id="rId51"/>
      <p:boldItalic r:id="rId52"/>
    </p:embeddedFont>
    <p:embeddedFont>
      <p:font typeface="Poppins Light" panose="020B0604020202020204" pitchFamily="34" charset="0"/>
      <p:regular r:id="rId53"/>
    </p:embeddedFont>
    <p:embeddedFont>
      <p:font typeface="Roboto" panose="02000000000000000000" pitchFamily="2"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autoAdjust="0"/>
    <p:restoredTop sz="70535" autoAdjust="0"/>
  </p:normalViewPr>
  <p:slideViewPr>
    <p:cSldViewPr>
      <p:cViewPr varScale="1">
        <p:scale>
          <a:sx n="71" d="100"/>
          <a:sy n="71" d="100"/>
        </p:scale>
        <p:origin x="1624" y="184"/>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3861005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fontAlgn="auto"/>
            <a:r>
              <a:rPr lang="en-ID" sz="1200" b="0" i="0" kern="1200" dirty="0">
                <a:solidFill>
                  <a:schemeClr val="tx1"/>
                </a:solidFill>
                <a:effectLst/>
                <a:latin typeface="+mn-lt"/>
                <a:ea typeface="+mn-ea"/>
                <a:cs typeface="+mn-cs"/>
              </a:rPr>
              <a:t>Giannis Antetokounmpo remains the player with the highest overall total contribution, with combined points (Points + Rebound + Block) close to 42, confirming his role as the most dominant power forward.</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LeBron James is in second place, with a total contribution around 37, dominating in points and total rebounds.</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Anthony Davis and Kevin Durant stand out with fairly balanced total contributions around 35 to 37, showing strong performance supported by rebounds and blocks.\</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Zion Williamson is in fifth place with an average total points around 32.7, showing a significant contribution although still lower than Giannis, LeBron, and Anthony Davis. His stats are dominated by points and rebounds, with relatively smaller blocks.</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Other players like Brandon Ingram, Jayson Tatum, Kristaps Porzingis, Julius Randle, and DeMar DeRozan have total points ranging between 26 to 32, with points as the dominant component followed by rebounds and smaller blocks.</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In general, points are the largest component of contribution among all power forwards, followed by total rebounds as an important element of </a:t>
            </a:r>
            <a:r>
              <a:rPr lang="en-ID" sz="1200" b="0" i="0" kern="1200" dirty="0" err="1">
                <a:solidFill>
                  <a:schemeClr val="tx1"/>
                </a:solidFill>
                <a:effectLst/>
                <a:latin typeface="+mn-lt"/>
                <a:ea typeface="+mn-ea"/>
                <a:cs typeface="+mn-cs"/>
              </a:rPr>
              <a:t>defense</a:t>
            </a:r>
            <a:r>
              <a:rPr lang="en-ID" sz="1200" b="0" i="0" kern="1200" dirty="0">
                <a:solidFill>
                  <a:schemeClr val="tx1"/>
                </a:solidFill>
                <a:effectLst/>
                <a:latin typeface="+mn-lt"/>
                <a:ea typeface="+mn-ea"/>
                <a:cs typeface="+mn-cs"/>
              </a:rPr>
              <a:t> and ball control, and blocks which, although relatively small, remain an important additional value in team </a:t>
            </a:r>
            <a:r>
              <a:rPr lang="en-ID" sz="1200" b="0" i="0" kern="1200" dirty="0" err="1">
                <a:solidFill>
                  <a:schemeClr val="tx1"/>
                </a:solidFill>
                <a:effectLst/>
                <a:latin typeface="+mn-lt"/>
                <a:ea typeface="+mn-ea"/>
                <a:cs typeface="+mn-cs"/>
              </a:rPr>
              <a:t>defense</a:t>
            </a:r>
            <a:r>
              <a:rPr lang="en-ID"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15458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fontAlgn="auto"/>
            <a:r>
              <a:rPr lang="en-ID" sz="1200" b="0" i="0" kern="1200" dirty="0">
                <a:solidFill>
                  <a:schemeClr val="tx1"/>
                </a:solidFill>
                <a:effectLst/>
                <a:latin typeface="+mn-lt"/>
                <a:ea typeface="+mn-ea"/>
                <a:cs typeface="+mn-cs"/>
              </a:rPr>
              <a:t>- James Harden stands out as the Shooting Guard with the highest total points, significantly more than other players, reaching nearly 30 points. This confirms his role as the main scorer.</a:t>
            </a:r>
          </a:p>
          <a:p>
            <a:pPr fontAlgn="auto"/>
            <a:r>
              <a:rPr lang="en-ID" sz="1200" b="0" i="0" kern="1200" dirty="0">
                <a:solidFill>
                  <a:schemeClr val="tx1"/>
                </a:solidFill>
                <a:effectLst/>
                <a:latin typeface="+mn-lt"/>
                <a:ea typeface="+mn-ea"/>
                <a:cs typeface="+mn-cs"/>
              </a:rPr>
              <a:t>- After James Harden, players like CJ McCollum, Klay Thompson, and Terry Rozier also show strong scoring performance, with points ranging from about 15 to 20.</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In terms of three-point shooting</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 Klay Thompson and Buddy Hield are the players who attempt the most three-point shots, highlighted by a dominant orange </a:t>
            </a:r>
            <a:r>
              <a:rPr lang="en-ID" sz="1200" b="0" i="0" kern="1200" dirty="0" err="1">
                <a:solidFill>
                  <a:schemeClr val="tx1"/>
                </a:solidFill>
                <a:effectLst/>
                <a:latin typeface="+mn-lt"/>
                <a:ea typeface="+mn-ea"/>
                <a:cs typeface="+mn-cs"/>
              </a:rPr>
              <a:t>color</a:t>
            </a:r>
            <a:r>
              <a:rPr lang="en-ID" sz="1200" b="0" i="0" kern="1200" dirty="0">
                <a:solidFill>
                  <a:schemeClr val="tx1"/>
                </a:solidFill>
                <a:effectLst/>
                <a:latin typeface="+mn-lt"/>
                <a:ea typeface="+mn-ea"/>
                <a:cs typeface="+mn-cs"/>
              </a:rPr>
              <a:t>, indicating their strength as 3-point shooters.</a:t>
            </a:r>
          </a:p>
          <a:p>
            <a:pPr marL="171450" indent="-171450" fontAlgn="auto">
              <a:buFontTx/>
              <a:buChar char="-"/>
            </a:pPr>
            <a:r>
              <a:rPr lang="en-ID" sz="1200" b="0" i="0" kern="1200" dirty="0">
                <a:solidFill>
                  <a:schemeClr val="tx1"/>
                </a:solidFill>
                <a:effectLst/>
                <a:latin typeface="+mn-lt"/>
                <a:ea typeface="+mn-ea"/>
                <a:cs typeface="+mn-cs"/>
              </a:rPr>
              <a:t>Other players, such as Fred VanVleet, Tim Hardaway Jr., and Duncan Robinson, also contribute significantly to three-point shooting, even if their total points might be lower than others.</a:t>
            </a:r>
          </a:p>
          <a:p>
            <a:pPr marL="171450" indent="-171450" fontAlgn="auto">
              <a:buFontTx/>
              <a:buChar char="-"/>
            </a:pPr>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Regarding steals:</a:t>
            </a:r>
          </a:p>
          <a:p>
            <a:pPr fontAlgn="auto"/>
            <a:r>
              <a:rPr lang="en-ID" sz="1200" b="0" i="0" kern="1200" dirty="0">
                <a:solidFill>
                  <a:schemeClr val="tx1"/>
                </a:solidFill>
                <a:effectLst/>
                <a:latin typeface="+mn-lt"/>
                <a:ea typeface="+mn-ea"/>
                <a:cs typeface="+mn-cs"/>
              </a:rPr>
              <a:t>- Steals are generally less frequent compared to points and three-point shots but are still present, especially among players like Fred VanVleet and Armoni Brooks, showing their important role in </a:t>
            </a:r>
            <a:r>
              <a:rPr lang="en-ID" sz="1200" b="0" i="0" kern="1200" dirty="0" err="1">
                <a:solidFill>
                  <a:schemeClr val="tx1"/>
                </a:solidFill>
                <a:effectLst/>
                <a:latin typeface="+mn-lt"/>
                <a:ea typeface="+mn-ea"/>
                <a:cs typeface="+mn-cs"/>
              </a:rPr>
              <a:t>defense</a:t>
            </a:r>
            <a:r>
              <a:rPr lang="en-ID" sz="1200" b="0" i="0" kern="1200" dirty="0">
                <a:solidFill>
                  <a:schemeClr val="tx1"/>
                </a:solidFill>
                <a:effectLst/>
                <a:latin typeface="+mn-lt"/>
                <a:ea typeface="+mn-ea"/>
                <a:cs typeface="+mn-cs"/>
              </a:rPr>
              <a:t>.</a:t>
            </a:r>
          </a:p>
          <a:p>
            <a:pPr fontAlgn="auto"/>
            <a:r>
              <a:rPr lang="en-ID" sz="1200" b="0" i="0" kern="1200" dirty="0">
                <a:solidFill>
                  <a:schemeClr val="tx1"/>
                </a:solidFill>
                <a:effectLst/>
                <a:latin typeface="+mn-lt"/>
                <a:ea typeface="+mn-ea"/>
                <a:cs typeface="+mn-cs"/>
              </a:rPr>
              <a:t>- Players with high contributions in points and three-pointers are usually the main scorers of their teams, while players with notable steals tend to focus more on defensive roles.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09062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fontAlgn="auto"/>
            <a:r>
              <a:rPr lang="en-ID" sz="1200" b="0" i="0" kern="1200" dirty="0">
                <a:solidFill>
                  <a:schemeClr val="tx1"/>
                </a:solidFill>
                <a:effectLst/>
                <a:latin typeface="+mn-lt"/>
                <a:ea typeface="+mn-ea"/>
                <a:cs typeface="+mn-cs"/>
              </a:rPr>
              <a:t>- LeBron James stands out as the Small Forward with the greatest overall contribution, excelling in points, assists, steals, and total rebounds. This confirms his role as a versatile player dominant in many areas.</a:t>
            </a:r>
          </a:p>
          <a:p>
            <a:pPr fontAlgn="auto"/>
            <a:r>
              <a:rPr lang="en-ID" sz="1200" b="0" i="0" kern="1200" dirty="0">
                <a:solidFill>
                  <a:schemeClr val="tx1"/>
                </a:solidFill>
                <a:effectLst/>
                <a:latin typeface="+mn-lt"/>
                <a:ea typeface="+mn-ea"/>
                <a:cs typeface="+mn-cs"/>
              </a:rPr>
              <a:t>- Kevin Durant also performs strongly with high total points, good field goal percentage, and notable contributions in assists and rebounds, indicating solid offensive performance.</a:t>
            </a:r>
          </a:p>
          <a:p>
            <a:pPr fontAlgn="auto"/>
            <a:r>
              <a:rPr lang="en-ID" sz="1200" b="0" i="0" kern="1200" dirty="0">
                <a:solidFill>
                  <a:schemeClr val="tx1"/>
                </a:solidFill>
                <a:effectLst/>
                <a:latin typeface="+mn-lt"/>
                <a:ea typeface="+mn-ea"/>
                <a:cs typeface="+mn-cs"/>
              </a:rPr>
              <a:t>- Other players like Zach LaVine, Kawhi Leonard, and Paul George show balance between points, assists, and rebounds, with steals being smaller but still present.</a:t>
            </a:r>
          </a:p>
          <a:p>
            <a:pPr fontAlgn="auto"/>
            <a:r>
              <a:rPr lang="en-ID" sz="1200" b="0" i="0" kern="1200" dirty="0">
                <a:solidFill>
                  <a:schemeClr val="tx1"/>
                </a:solidFill>
                <a:effectLst/>
                <a:latin typeface="+mn-lt"/>
                <a:ea typeface="+mn-ea"/>
                <a:cs typeface="+mn-cs"/>
              </a:rPr>
              <a:t>- Assist numbers are notably significant for players like LeBron James and DeMar DeRozan, highlighting their roles in passing and organizing the team's offense.</a:t>
            </a:r>
          </a:p>
          <a:p>
            <a:pPr fontAlgn="auto"/>
            <a:r>
              <a:rPr lang="en-ID" sz="1200" b="0" i="0" kern="1200" dirty="0">
                <a:solidFill>
                  <a:schemeClr val="tx1"/>
                </a:solidFill>
                <a:effectLst/>
                <a:latin typeface="+mn-lt"/>
                <a:ea typeface="+mn-ea"/>
                <a:cs typeface="+mn-cs"/>
              </a:rPr>
              <a:t>- Steals form a smaller part compared to other stats but remain a key defensive indicator, with players like Jimmy Butler and DeMar DeRozan standing out defensively.</a:t>
            </a:r>
          </a:p>
          <a:p>
            <a:pPr fontAlgn="auto"/>
            <a:r>
              <a:rPr lang="en-ID" sz="1200" b="0" i="0" kern="1200" dirty="0">
                <a:solidFill>
                  <a:schemeClr val="tx1"/>
                </a:solidFill>
                <a:effectLst/>
                <a:latin typeface="+mn-lt"/>
                <a:ea typeface="+mn-ea"/>
                <a:cs typeface="+mn-cs"/>
              </a:rPr>
              <a:t>Field Goal % reflects consistent shooting efficiency among top Small Forwards, especially Kawhi Leonard and Paul George.</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361415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LeBron James stands out as the Small Forward with the largest overall contribution, excelling in points, assists, steals, and total rebounds. This confirms his role as a versatile player dominant in many aspects.</a:t>
            </a:r>
          </a:p>
          <a:p>
            <a:endParaRPr lang="en-US"/>
          </a:p>
          <a:p>
            <a:r>
              <a:rPr lang="en-US"/>
              <a:t>Kevin Durant also performs strongly with high total points, good field goal percentage, and significant contributions in assists and rebounds, indicating strong offensive performance.</a:t>
            </a:r>
          </a:p>
          <a:p>
            <a:endParaRPr lang="en-US"/>
          </a:p>
          <a:p>
            <a:r>
              <a:rPr lang="en-US"/>
              <a:t>Other players like Zach LaVine, Kawhi Leonard, and Paul George show a balance between points, assists, and rebounds, with steals being relatively small but still present.</a:t>
            </a:r>
          </a:p>
          <a:p>
            <a:endParaRPr lang="en-US"/>
          </a:p>
          <a:p>
            <a:r>
              <a:rPr lang="en-US"/>
              <a:t>The assist category is quite prominent for players like LeBron James and DeMar DeRozan, showing their role in distributing the ball and organizing the team's offense.</a:t>
            </a:r>
          </a:p>
          <a:p>
            <a:endParaRPr lang="en-US"/>
          </a:p>
          <a:p>
            <a:r>
              <a:rPr lang="en-US"/>
              <a:t>Steals account for a smaller portion compared to other categories but remain an indicator of defensive skill, with players like Jimmy Butler and DeMar DeRozan standing out relatively more.</a:t>
            </a:r>
          </a:p>
          <a:p>
            <a:endParaRPr lang="en-US"/>
          </a:p>
          <a:p>
            <a:r>
              <a:rPr lang="en-US"/>
              <a:t>Field Goal % reflects consistent shooting efficiency among top Small Forwards, especially players like Kawhi Leonard and Paul George.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LeBron James stands out as the Small Forward with the largest overall contribution, excelling in points, assists, steals, and total rebounds. This confirms his role as a versatile player dominant in many aspects.</a:t>
            </a:r>
          </a:p>
          <a:p>
            <a:endParaRPr lang="en-US"/>
          </a:p>
          <a:p>
            <a:r>
              <a:rPr lang="en-US"/>
              <a:t>Kevin Durant also performs strongly with high total points, good field goal percentage, and significant contributions in assists and rebounds, indicating strong offensive performance.</a:t>
            </a:r>
          </a:p>
          <a:p>
            <a:endParaRPr lang="en-US"/>
          </a:p>
          <a:p>
            <a:r>
              <a:rPr lang="en-US"/>
              <a:t>Other players like Zach LaVine, Kawhi Leonard, and Paul George show a balance between points, assists, and rebounds, with steals being relatively small but still present.</a:t>
            </a:r>
          </a:p>
          <a:p>
            <a:endParaRPr lang="en-US"/>
          </a:p>
          <a:p>
            <a:r>
              <a:rPr lang="en-US"/>
              <a:t>The assist category is quite prominent for players like LeBron James and DeMar DeRozan, showing their role in distributing the ball and organizing the team's offense.</a:t>
            </a:r>
          </a:p>
          <a:p>
            <a:endParaRPr lang="en-US"/>
          </a:p>
          <a:p>
            <a:r>
              <a:rPr lang="en-US"/>
              <a:t>Steals account for a smaller portion compared to other categories but remain an indicator of defensive skill, with players like Jimmy Butler and DeMar DeRozan standing out relatively more.</a:t>
            </a:r>
          </a:p>
          <a:p>
            <a:endParaRPr lang="en-US"/>
          </a:p>
          <a:p>
            <a:r>
              <a:rPr lang="en-US"/>
              <a:t>Field Goal % reflects consistent shooting efficiency among top Small Forwards, especially players like Kawhi Leonard and Paul George.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043470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James Harden: High assists and points, but turnovers need to be controlled</a:t>
            </a:r>
          </a:p>
          <a:p>
            <a:endParaRPr lang="en-US"/>
          </a:p>
          <a:p>
            <a:r>
              <a:rPr lang="en-US"/>
              <a:t>John Wall: High steals, with lower turnovers compared to Harden and Westbrook</a:t>
            </a:r>
          </a:p>
          <a:p>
            <a:endParaRPr lang="en-US"/>
          </a:p>
          <a:p>
            <a:r>
              <a:rPr lang="en-US"/>
              <a:t>Chris Paul: High steals, very experienced so likely more stable</a:t>
            </a:r>
          </a:p>
          <a:p>
            <a:endParaRPr lang="en-US"/>
          </a:p>
          <a:p>
            <a:r>
              <a:rPr lang="en-US"/>
              <a:t>Luka Doncic: Big contributor in assists and points but has relatively high turnovers</a:t>
            </a:r>
          </a:p>
          <a:p>
            <a:endParaRPr lang="en-US"/>
          </a:p>
          <a:p>
            <a:r>
              <a:rPr lang="en-US"/>
              <a:t>Trae Young: Aggressive playmaker with high assists and significant points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Giannis Antetokounmpo: Best contributions in points, rebounds, and blocks at this position</a:t>
            </a:r>
          </a:p>
          <a:p>
            <a:endParaRPr lang="en-US"/>
          </a:p>
          <a:p>
            <a:r>
              <a:rPr lang="en-US"/>
              <a:t>Anthony Davis: High points and rebounds, block numbers are lower</a:t>
            </a:r>
          </a:p>
          <a:p>
            <a:endParaRPr lang="en-US"/>
          </a:p>
          <a:p>
            <a:r>
              <a:rPr lang="en-US"/>
              <a:t>Zion Williamson: Significant points and strong rebounds</a:t>
            </a:r>
          </a:p>
          <a:p>
            <a:endParaRPr lang="en-US"/>
          </a:p>
          <a:p>
            <a:r>
              <a:rPr lang="en-US"/>
              <a:t>Julius Randle: Competitive points and rebounds for Power Forward</a:t>
            </a:r>
          </a:p>
          <a:p>
            <a:endParaRPr lang="en-US"/>
          </a:p>
          <a:p>
            <a:r>
              <a:rPr lang="en-US"/>
              <a:t>Kristaps Porzingis: Versatile player with balanced stats in points, rebounds, and blocks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Anthony Davis: Productive center with high points and rebounds</a:t>
            </a:r>
          </a:p>
          <a:p>
            <a:endParaRPr lang="en-US"/>
          </a:p>
          <a:p>
            <a:r>
              <a:rPr lang="en-US"/>
              <a:t>Rudy Gobert: Defensive dominant with high rebounds and blocks</a:t>
            </a:r>
          </a:p>
          <a:p>
            <a:endParaRPr lang="en-US"/>
          </a:p>
          <a:p>
            <a:r>
              <a:rPr lang="en-US"/>
              <a:t>Clint Capela: Very good rebounds and blocks in the paint area</a:t>
            </a:r>
          </a:p>
          <a:p>
            <a:endParaRPr lang="en-US"/>
          </a:p>
          <a:p>
            <a:r>
              <a:rPr lang="en-US"/>
              <a:t>Myles Turner: Consistent blocks and rebounds, solid defensive center</a:t>
            </a:r>
          </a:p>
          <a:p>
            <a:endParaRPr lang="en-US"/>
          </a:p>
          <a:p>
            <a:r>
              <a:rPr lang="en-US"/>
              <a:t>Mitchell Robinson: Efficient in blocks and rebounds, though lower points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LeBron James: Versatile player with balanced points, assists, steals, and rebounds</a:t>
            </a:r>
          </a:p>
          <a:p>
            <a:endParaRPr lang="en-US"/>
          </a:p>
          <a:p>
            <a:r>
              <a:rPr lang="en-US"/>
              <a:t>Kevin Durant: Scorer contributing with rebounds and assists</a:t>
            </a:r>
          </a:p>
          <a:p>
            <a:endParaRPr lang="en-US"/>
          </a:p>
          <a:p>
            <a:r>
              <a:rPr lang="en-US"/>
              <a:t>Paul George: Balanced offense and defense with points and steals</a:t>
            </a:r>
          </a:p>
          <a:p>
            <a:endParaRPr lang="en-US"/>
          </a:p>
          <a:p>
            <a:r>
              <a:rPr lang="en-US"/>
              <a:t>Kawhi Leonard: High shooting efficiency and strong on defense</a:t>
            </a:r>
          </a:p>
          <a:p>
            <a:endParaRPr lang="en-US"/>
          </a:p>
          <a:p>
            <a:r>
              <a:rPr lang="en-US"/>
              <a:t>Zach LaVine: High scorer with efficient field goals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98897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James Harden: Strong scorer and 3-point shooter, can also be a main playmaker</a:t>
            </a:r>
          </a:p>
          <a:p>
            <a:endParaRPr lang="en-US"/>
          </a:p>
          <a:p>
            <a:r>
              <a:rPr lang="en-US"/>
              <a:t>Klay Thompson: Very effective and consistent 3-point shooter</a:t>
            </a:r>
          </a:p>
          <a:p>
            <a:endParaRPr lang="en-US"/>
          </a:p>
          <a:p>
            <a:r>
              <a:rPr lang="en-US"/>
              <a:t>Buddy Hield: High volume 3-point shooter</a:t>
            </a:r>
          </a:p>
          <a:p>
            <a:endParaRPr lang="en-US"/>
          </a:p>
          <a:p>
            <a:r>
              <a:rPr lang="en-US"/>
              <a:t>CJ McCollum: Consistent scorer, plays a scoring role</a:t>
            </a:r>
          </a:p>
          <a:p>
            <a:endParaRPr lang="en-US"/>
          </a:p>
          <a:p>
            <a:r>
              <a:rPr lang="en-US"/>
              <a:t>Terry Rozier: Shooting guard with high points and steals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 all trades will be accepted by the other team because of player contracts, salary caps, and different team needs.</a:t>
            </a:r>
          </a:p>
          <a:p>
            <a:endParaRPr lang="en-US"/>
          </a:p>
          <a:p>
            <a:r>
              <a:rPr lang="en-US"/>
              <a:t>It is better to choose players with reasonable contracts to avoid salary cap problems and keep options open for future strategies.</a:t>
            </a:r>
          </a:p>
          <a:p>
            <a:endParaRPr lang="en-US"/>
          </a:p>
          <a:p>
            <a:r>
              <a:rPr lang="en-US"/>
              <a:t>Do not ignore rookie players and draft picks. Investing in the NBA Draft can be a long-term solution with lower costs and big potential.</a:t>
            </a:r>
          </a:p>
          <a:p>
            <a:endParaRPr lang="en-US"/>
          </a:p>
          <a:p>
            <a:r>
              <a:rPr lang="en-US"/>
              <a:t>Make trades to fill the most important or weakest positions in the team to improve performance effectively.</a:t>
            </a:r>
          </a:p>
          <a:p>
            <a:endParaRPr lang="en-US"/>
          </a:p>
          <a:p>
            <a:r>
              <a:rPr lang="en-US"/>
              <a:t>Choose players who play well and have a low injury risk for team stability.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Using 40 games as a starter out of 82 is the standard to call a player a starter.</a:t>
            </a:r>
          </a:p>
          <a:p>
            <a:endParaRPr lang="en-US" dirty="0"/>
          </a:p>
          <a:p>
            <a:r>
              <a:rPr lang="en-US" dirty="0"/>
              <a:t>- About 75% of players are in the Non-Starter category, meaning they started less than 40 games during the regular season.</a:t>
            </a:r>
          </a:p>
          <a:p>
            <a:r>
              <a:rPr lang="en-US" dirty="0"/>
              <a:t>- Only 25% of players meet the criteria as Starters (starting 40 times or more), and these players are considered the main or regular players on their teams.</a:t>
            </a:r>
          </a:p>
          <a:p>
            <a:r>
              <a:rPr lang="en-US" dirty="0"/>
              <a:t>- This distribution shows that most players act as substitutes or rotation players, while only a small number are regular starters.</a:t>
            </a:r>
          </a:p>
          <a:p>
            <a:r>
              <a:rPr lang="en-US" dirty="0"/>
              <a:t>- Because only 25% of players often start, the competition among bench players is relatively low. This could cause the main players to have fewer strong rivals to keep them motivated and improve their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fontAlgn="auto"/>
            <a:r>
              <a:rPr lang="en-ID" sz="1200" b="0" i="0" kern="1200" dirty="0">
                <a:solidFill>
                  <a:schemeClr val="tx1"/>
                </a:solidFill>
                <a:effectLst/>
                <a:latin typeface="+mn-lt"/>
                <a:ea typeface="+mn-ea"/>
                <a:cs typeface="+mn-cs"/>
              </a:rPr>
              <a:t>- James Harden showed very dominant performance with a sharp increase in points scoring trend, reaching a peak around 2019-2020 with points over 36, much higher than other players.</a:t>
            </a:r>
          </a:p>
          <a:p>
            <a:pPr fontAlgn="auto"/>
            <a:r>
              <a:rPr lang="en-ID" sz="1200" b="0" i="0" kern="1200" dirty="0">
                <a:solidFill>
                  <a:schemeClr val="tx1"/>
                </a:solidFill>
                <a:effectLst/>
                <a:latin typeface="+mn-lt"/>
                <a:ea typeface="+mn-ea"/>
                <a:cs typeface="+mn-cs"/>
              </a:rPr>
              <a:t>- Players like Joel Embiid and Bradley Beal showed steady and positive improvement in their performance from year to year.</a:t>
            </a:r>
          </a:p>
          <a:p>
            <a:pPr fontAlgn="auto"/>
            <a:r>
              <a:rPr lang="en-ID" sz="1200" b="0" i="0" kern="1200" dirty="0">
                <a:solidFill>
                  <a:schemeClr val="tx1"/>
                </a:solidFill>
                <a:effectLst/>
                <a:latin typeface="+mn-lt"/>
                <a:ea typeface="+mn-ea"/>
                <a:cs typeface="+mn-cs"/>
              </a:rPr>
              <a:t>- Some players, like Damian Lillard and Giannis Antetokounmpo, had fluctuating performance but still stayed at a high competitive level (around 29-30 points).</a:t>
            </a:r>
          </a:p>
          <a:p>
            <a:pPr fontAlgn="auto"/>
            <a:r>
              <a:rPr lang="en-ID" sz="1200" b="0" i="0" kern="1200" dirty="0">
                <a:solidFill>
                  <a:schemeClr val="tx1"/>
                </a:solidFill>
                <a:effectLst/>
                <a:latin typeface="+mn-lt"/>
                <a:ea typeface="+mn-ea"/>
                <a:cs typeface="+mn-cs"/>
              </a:rPr>
              <a:t>- Players like LeBron James, Kevin Durant, and Russell Westbrook showed relatively stable performances over the period, though sometimes the data is incomplete (shown by gaps)- .</a:t>
            </a:r>
          </a:p>
          <a:p>
            <a:pPr fontAlgn="auto"/>
            <a:r>
              <a:rPr lang="en-ID" sz="1200" b="0" i="0" kern="1200" dirty="0">
                <a:solidFill>
                  <a:schemeClr val="tx1"/>
                </a:solidFill>
                <a:effectLst/>
                <a:latin typeface="+mn-lt"/>
                <a:ea typeface="+mn-ea"/>
                <a:cs typeface="+mn-cs"/>
              </a:rPr>
              <a:t>- Many players have average points in the range of 25 to 32, with James Harden as an outlier with much higher values.</a:t>
            </a:r>
          </a:p>
          <a:p>
            <a:pPr fontAlgn="auto"/>
            <a:r>
              <a:rPr lang="en-ID" sz="1200" b="0" i="0" kern="1200" dirty="0">
                <a:solidFill>
                  <a:schemeClr val="tx1"/>
                </a:solidFill>
                <a:effectLst/>
                <a:latin typeface="+mn-lt"/>
                <a:ea typeface="+mn-ea"/>
                <a:cs typeface="+mn-cs"/>
              </a:rPr>
              <a:t>- Isolated data points (without continuation) probably indicate missing data or that the player was injured during that season.</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349664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fontAlgn="auto"/>
            <a:r>
              <a:rPr lang="en-ID" sz="1200" b="0" i="0" kern="1200" dirty="0">
                <a:solidFill>
                  <a:schemeClr val="tx1"/>
                </a:solidFill>
                <a:effectLst/>
                <a:latin typeface="+mn-lt"/>
                <a:ea typeface="+mn-ea"/>
                <a:cs typeface="+mn-cs"/>
              </a:rPr>
              <a:t>Andre Drummond is at the top as a rebounder with a very high average of 28.2 rebounds in 2022, making him one of the most dominant rebounders.</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Some players like Jarrett Allen and JaVale McGee show good rebounding performance but are not consistent every year.</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Players like Rudy Gobert and Myles Turner show fairly consistent and stable rebounding performance each season.</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There is variation in rebounding numbers from year to year, which might show changes in players' roles, playing time, or team strategy.</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4244607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fontAlgn="auto"/>
            <a:r>
              <a:rPr lang="en-ID" sz="1200" b="0" i="0" kern="1200" dirty="0">
                <a:solidFill>
                  <a:schemeClr val="tx1"/>
                </a:solidFill>
                <a:effectLst/>
                <a:latin typeface="+mn-lt"/>
                <a:ea typeface="+mn-ea"/>
                <a:cs typeface="+mn-cs"/>
              </a:rPr>
              <a:t>James Harden leads with 129 three-point shots made, showing he is a very skilled and consistent long-distance shooter. This confirms his role as one of the best 3-point shooters in the league.</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Robert Covington and D'Angelo Russell follow him with significant contributions, each making over 100 three-point shots. This shows that besides James Harden, there are other players who are also threats with their 3-point shooting.</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Stephen Curry, known as one of the best shooters in the NBA, is in 4th place with 102 three-point shots made, strengthening his reputation as a world-class shooter.</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Other players like Jae Crowder, Tim Hardaway Jr., Tobias Harris, Jordan Clarkson, and Evan Fournier also show strong 3-point shooting skills, which is important because the NBA now focuses more on attacking beyond the 3-point line.</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843477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fontAlgn="auto"/>
            <a:r>
              <a:rPr lang="en-ID" sz="1200" b="0" i="0" kern="1200" dirty="0">
                <a:solidFill>
                  <a:schemeClr val="tx1"/>
                </a:solidFill>
                <a:effectLst/>
                <a:latin typeface="+mn-lt"/>
                <a:ea typeface="+mn-ea"/>
                <a:cs typeface="+mn-cs"/>
              </a:rPr>
              <a:t>Russell Westbrook is the point guard with the highest number of turnovers, close to 4.5 per game, showing a fairly high rate of losing the ball during his play.</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James Harden and Luka Doncic are also in the top three with turnovers of about 4.3 and 4.1 per game, indicating their dominant role in ball possession but also a significant risk of turnovers.</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Other well-known players like Trae Young and LeBron James also have high turnovers, around 4 per game, which can be seen as a consequence of their aggressive playing style and role as main playmakers.</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In general, point guards tend to have higher turnovers compared to other positions because they handle the ball more frequently and are responsible for organizing the offense.</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404803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fontAlgn="auto"/>
            <a:r>
              <a:rPr lang="en-ID" sz="1200" b="0" i="0" kern="1200" dirty="0">
                <a:solidFill>
                  <a:schemeClr val="tx1"/>
                </a:solidFill>
                <a:effectLst/>
                <a:latin typeface="+mn-lt"/>
                <a:ea typeface="+mn-ea"/>
                <a:cs typeface="+mn-cs"/>
              </a:rPr>
              <a:t>Russell Westbrook stands out as a Point Guard with the highest average assists (about 9.93), followed by - James Harden and LeBron James. This shows Westbrook is very good at helping his teammates score.</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Steal (STL) and Field Goal % (FG%) for point guards vary quite a bit. Ben Simmons has the highest FG% (56.1%), and he also has a high steal number (1.7). This means he shoots well and is good at stealing the ball.</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John Wall and Chris Paul have high steal numbers (about 1.33 and 1.68), showing they help a lot on </a:t>
            </a:r>
            <a:r>
              <a:rPr lang="en-ID" sz="1200" b="0" i="0" kern="1200" dirty="0" err="1">
                <a:solidFill>
                  <a:schemeClr val="tx1"/>
                </a:solidFill>
                <a:effectLst/>
                <a:latin typeface="+mn-lt"/>
                <a:ea typeface="+mn-ea"/>
                <a:cs typeface="+mn-cs"/>
              </a:rPr>
              <a:t>defense</a:t>
            </a:r>
            <a:r>
              <a:rPr lang="en-ID" sz="1200" b="0" i="0" kern="1200" dirty="0">
                <a:solidFill>
                  <a:schemeClr val="tx1"/>
                </a:solidFill>
                <a:effectLst/>
                <a:latin typeface="+mn-lt"/>
                <a:ea typeface="+mn-ea"/>
                <a:cs typeface="+mn-cs"/>
              </a:rPr>
              <a:t>.</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Most point guards have a Field Goal % between 42% and 47%. This means they are okay to good at making shots for their position.</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Generally, there is a trade-off between assists and steals. Some players are better at helping teammates score (high assists), while others are better at defending and stealing the ball (high steals).</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788405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fontAlgn="auto"/>
            <a:r>
              <a:rPr lang="en-ID" sz="1200" b="0" i="0" kern="1200" dirty="0">
                <a:solidFill>
                  <a:schemeClr val="tx1"/>
                </a:solidFill>
                <a:effectLst/>
                <a:latin typeface="+mn-lt"/>
                <a:ea typeface="+mn-ea"/>
                <a:cs typeface="+mn-cs"/>
              </a:rPr>
              <a:t>Anthony Davis stands out as the top </a:t>
            </a:r>
            <a:r>
              <a:rPr lang="en-ID" sz="1200" b="0" i="0" kern="1200" dirty="0" err="1">
                <a:solidFill>
                  <a:schemeClr val="tx1"/>
                </a:solidFill>
                <a:effectLst/>
                <a:latin typeface="+mn-lt"/>
                <a:ea typeface="+mn-ea"/>
                <a:cs typeface="+mn-cs"/>
              </a:rPr>
              <a:t>center</a:t>
            </a:r>
            <a:r>
              <a:rPr lang="en-ID" sz="1200" b="0" i="0" kern="1200" dirty="0">
                <a:solidFill>
                  <a:schemeClr val="tx1"/>
                </a:solidFill>
                <a:effectLst/>
                <a:latin typeface="+mn-lt"/>
                <a:ea typeface="+mn-ea"/>
                <a:cs typeface="+mn-cs"/>
              </a:rPr>
              <a:t> with the highest total rebounds (12) and very high points (25.9), even though his blocks are relatively low (2.4). This shows he is a very productive </a:t>
            </a:r>
            <a:r>
              <a:rPr lang="en-ID" sz="1200" b="0" i="0" kern="1200" dirty="0" err="1">
                <a:solidFill>
                  <a:schemeClr val="tx1"/>
                </a:solidFill>
                <a:effectLst/>
                <a:latin typeface="+mn-lt"/>
                <a:ea typeface="+mn-ea"/>
                <a:cs typeface="+mn-cs"/>
              </a:rPr>
              <a:t>center</a:t>
            </a:r>
            <a:r>
              <a:rPr lang="en-ID" sz="1200" b="0" i="0" kern="1200" dirty="0">
                <a:solidFill>
                  <a:schemeClr val="tx1"/>
                </a:solidFill>
                <a:effectLst/>
                <a:latin typeface="+mn-lt"/>
                <a:ea typeface="+mn-ea"/>
                <a:cs typeface="+mn-cs"/>
              </a:rPr>
              <a:t>, scoring a lot and controlling the area near the basket.</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Rudy Gobert and Clint Capela are strong in rebounds and blocks, meaning they play a big defensive role and protect the area under the basket (average blocks are 2.3 and 1.8). They are not the main scorers but very dominant in </a:t>
            </a:r>
            <a:r>
              <a:rPr lang="en-ID" sz="1200" b="0" i="0" kern="1200" dirty="0" err="1">
                <a:solidFill>
                  <a:schemeClr val="tx1"/>
                </a:solidFill>
                <a:effectLst/>
                <a:latin typeface="+mn-lt"/>
                <a:ea typeface="+mn-ea"/>
                <a:cs typeface="+mn-cs"/>
              </a:rPr>
              <a:t>defense</a:t>
            </a:r>
            <a:r>
              <a:rPr lang="en-ID" sz="1200" b="0" i="0" kern="1200" dirty="0">
                <a:solidFill>
                  <a:schemeClr val="tx1"/>
                </a:solidFill>
                <a:effectLst/>
                <a:latin typeface="+mn-lt"/>
                <a:ea typeface="+mn-ea"/>
                <a:cs typeface="+mn-cs"/>
              </a:rPr>
              <a:t> and rebound control.</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Kristaps Porzingis and Hassan Whiteside have quite high points with medium rebounds and blocks, showing they can do many things well in the paint area.</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Other players like Myles Turner, Robert Covington, LaMarcus Aldridge, and Brook Lopez show a decent mix of points and rebounds but not many blocks. This reflects a type of </a:t>
            </a:r>
            <a:r>
              <a:rPr lang="en-ID" sz="1200" b="0" i="0" kern="1200" dirty="0" err="1">
                <a:solidFill>
                  <a:schemeClr val="tx1"/>
                </a:solidFill>
                <a:effectLst/>
                <a:latin typeface="+mn-lt"/>
                <a:ea typeface="+mn-ea"/>
                <a:cs typeface="+mn-cs"/>
              </a:rPr>
              <a:t>center</a:t>
            </a:r>
            <a:r>
              <a:rPr lang="en-ID" sz="1200" b="0" i="0" kern="1200" dirty="0">
                <a:solidFill>
                  <a:schemeClr val="tx1"/>
                </a:solidFill>
                <a:effectLst/>
                <a:latin typeface="+mn-lt"/>
                <a:ea typeface="+mn-ea"/>
                <a:cs typeface="+mn-cs"/>
              </a:rPr>
              <a:t> or power forward who focuses more on scoring and rebounding.</a:t>
            </a:r>
          </a:p>
          <a:p>
            <a:pPr fontAlgn="auto"/>
            <a:endParaRPr lang="en-ID" sz="1200" b="0" i="0" kern="1200" dirty="0">
              <a:solidFill>
                <a:schemeClr val="tx1"/>
              </a:solidFill>
              <a:effectLst/>
              <a:latin typeface="+mn-lt"/>
              <a:ea typeface="+mn-ea"/>
              <a:cs typeface="+mn-cs"/>
            </a:endParaRPr>
          </a:p>
          <a:p>
            <a:pPr fontAlgn="auto"/>
            <a:r>
              <a:rPr lang="en-ID" sz="1200" b="0" i="0" kern="1200" dirty="0">
                <a:solidFill>
                  <a:schemeClr val="tx1"/>
                </a:solidFill>
                <a:effectLst/>
                <a:latin typeface="+mn-lt"/>
                <a:ea typeface="+mn-ea"/>
                <a:cs typeface="+mn-cs"/>
              </a:rPr>
              <a:t>Mitchell Robinson appears to be an efficient </a:t>
            </a:r>
            <a:r>
              <a:rPr lang="en-ID" sz="1200" b="0" i="0" kern="1200" dirty="0" err="1">
                <a:solidFill>
                  <a:schemeClr val="tx1"/>
                </a:solidFill>
                <a:effectLst/>
                <a:latin typeface="+mn-lt"/>
                <a:ea typeface="+mn-ea"/>
                <a:cs typeface="+mn-cs"/>
              </a:rPr>
              <a:t>center</a:t>
            </a:r>
            <a:r>
              <a:rPr lang="en-ID" sz="1200" b="0" i="0" kern="1200" dirty="0">
                <a:solidFill>
                  <a:schemeClr val="tx1"/>
                </a:solidFill>
                <a:effectLst/>
                <a:latin typeface="+mn-lt"/>
                <a:ea typeface="+mn-ea"/>
                <a:cs typeface="+mn-cs"/>
              </a:rPr>
              <a:t> in blocks (1.96) and rebounds (7.16) but scores fewer points (8.43), indicating his focus is on </a:t>
            </a:r>
            <a:r>
              <a:rPr lang="en-ID" sz="1200" b="0" i="0" kern="1200" dirty="0" err="1">
                <a:solidFill>
                  <a:schemeClr val="tx1"/>
                </a:solidFill>
                <a:effectLst/>
                <a:latin typeface="+mn-lt"/>
                <a:ea typeface="+mn-ea"/>
                <a:cs typeface="+mn-cs"/>
              </a:rPr>
              <a:t>defense</a:t>
            </a:r>
            <a:r>
              <a:rPr lang="en-ID"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460530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localhost:5601/app/dashboards#/view/001e0730-5b4e-11f0-be6d-bdc3a5535d98?_g=(filters:!(),refreshInterval:(pause:!t,value:0),time:(from:now-15m,to:now))&amp;_a=(description:'',filters:!(),fullScreenMode:!f,options:(hidePanelTitles:!f,useMargins:!t),query:(language:kuery,query:''),tags:!(),timeRestore:!f,title:P2M3_Milestone_Dashboard_English,viewMode:edit)" TargetMode="External"/><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34.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slide" Target="slide31.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jpe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jpe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jpeg"/><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jpeg"/><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jpe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0.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23.svg"/><Relationship Id="rId4" Type="http://schemas.openxmlformats.org/officeDocument/2006/relationships/image" Target="../media/image21.jpe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flipH="1">
            <a:off x="15680054" y="785608"/>
            <a:ext cx="1809581" cy="1710054"/>
          </a:xfrm>
          <a:custGeom>
            <a:avLst/>
            <a:gdLst/>
            <a:ahLst/>
            <a:cxnLst/>
            <a:rect l="l" t="t" r="r" b="b"/>
            <a:pathLst>
              <a:path w="1809581" h="1710054">
                <a:moveTo>
                  <a:pt x="1809581" y="0"/>
                </a:moveTo>
                <a:lnTo>
                  <a:pt x="0" y="0"/>
                </a:lnTo>
                <a:lnTo>
                  <a:pt x="0" y="1710054"/>
                </a:lnTo>
                <a:lnTo>
                  <a:pt x="1809581" y="1710054"/>
                </a:lnTo>
                <a:lnTo>
                  <a:pt x="180958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0800000">
            <a:off x="4970576" y="7426194"/>
            <a:ext cx="3621273" cy="2860806"/>
          </a:xfrm>
          <a:custGeom>
            <a:avLst/>
            <a:gdLst/>
            <a:ahLst/>
            <a:cxnLst/>
            <a:rect l="l" t="t" r="r" b="b"/>
            <a:pathLst>
              <a:path w="3621273" h="2860806">
                <a:moveTo>
                  <a:pt x="0" y="0"/>
                </a:moveTo>
                <a:lnTo>
                  <a:pt x="3621273" y="0"/>
                </a:lnTo>
                <a:lnTo>
                  <a:pt x="3621273" y="2860806"/>
                </a:lnTo>
                <a:lnTo>
                  <a:pt x="0" y="2860806"/>
                </a:lnTo>
                <a:lnTo>
                  <a:pt x="0" y="0"/>
                </a:lnTo>
                <a:close/>
              </a:path>
            </a:pathLst>
          </a:custGeom>
          <a:blipFill>
            <a:blip r:embed="rId6">
              <a:alphaModFix amt="14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751812" y="4275011"/>
            <a:ext cx="15833032" cy="1409934"/>
          </a:xfrm>
          <a:prstGeom prst="rect">
            <a:avLst/>
          </a:prstGeom>
        </p:spPr>
        <p:txBody>
          <a:bodyPr lIns="0" tIns="0" rIns="0" bIns="0" rtlCol="0" anchor="t">
            <a:spAutoFit/>
          </a:bodyPr>
          <a:lstStyle/>
          <a:p>
            <a:pPr algn="ctr">
              <a:lnSpc>
                <a:spcPts val="5519"/>
              </a:lnSpc>
              <a:spcBef>
                <a:spcPct val="0"/>
              </a:spcBef>
            </a:pPr>
            <a:r>
              <a:rPr lang="en-US" sz="4972" spc="248">
                <a:solidFill>
                  <a:srgbClr val="FFFFFF"/>
                </a:solidFill>
                <a:latin typeface="Roboto"/>
                <a:ea typeface="Roboto"/>
                <a:cs typeface="Roboto"/>
                <a:sym typeface="Roboto"/>
              </a:rPr>
              <a:t>“HEALTHY COMPETITION DRIVES THE TEAM FORWARD”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790436" y="2686050"/>
          <a:ext cx="12303238" cy="6895731"/>
        </p:xfrm>
        <a:graphic>
          <a:graphicData uri="http://schemas.openxmlformats.org/drawingml/2006/table">
            <a:tbl>
              <a:tblPr/>
              <a:tblGrid>
                <a:gridCol w="2635807">
                  <a:extLst>
                    <a:ext uri="{9D8B030D-6E8A-4147-A177-3AD203B41FA5}">
                      <a16:colId xmlns:a16="http://schemas.microsoft.com/office/drawing/2014/main" val="20000"/>
                    </a:ext>
                  </a:extLst>
                </a:gridCol>
                <a:gridCol w="3263781">
                  <a:extLst>
                    <a:ext uri="{9D8B030D-6E8A-4147-A177-3AD203B41FA5}">
                      <a16:colId xmlns:a16="http://schemas.microsoft.com/office/drawing/2014/main" val="20001"/>
                    </a:ext>
                  </a:extLst>
                </a:gridCol>
                <a:gridCol w="6403650">
                  <a:extLst>
                    <a:ext uri="{9D8B030D-6E8A-4147-A177-3AD203B41FA5}">
                      <a16:colId xmlns:a16="http://schemas.microsoft.com/office/drawing/2014/main" val="20002"/>
                    </a:ext>
                  </a:extLst>
                </a:gridCol>
              </a:tblGrid>
              <a:tr h="804545">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Column 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Data Type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Decription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6692">
                <a:tc>
                  <a:txBody>
                    <a:bodyPr/>
                    <a:lstStyle/>
                    <a:p>
                      <a:pPr algn="ctr">
                        <a:lnSpc>
                          <a:spcPts val="2659"/>
                        </a:lnSpc>
                        <a:defRPr/>
                      </a:pPr>
                      <a:r>
                        <a:rPr lang="en-US" sz="1899">
                          <a:solidFill>
                            <a:srgbClr val="000000"/>
                          </a:solidFill>
                          <a:latin typeface="Canva Sans"/>
                          <a:ea typeface="Canva Sans"/>
                          <a:cs typeface="Canva Sans"/>
                          <a:sym typeface="Canva Sans"/>
                        </a:rPr>
                        <a:t>TRB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Total rebounds per game (ORB + DRB)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5451">
                <a:tc>
                  <a:txBody>
                    <a:bodyPr/>
                    <a:lstStyle/>
                    <a:p>
                      <a:pPr algn="ctr">
                        <a:lnSpc>
                          <a:spcPts val="2659"/>
                        </a:lnSpc>
                        <a:defRPr/>
                      </a:pPr>
                      <a:r>
                        <a:rPr lang="en-US" sz="1899">
                          <a:solidFill>
                            <a:srgbClr val="000000"/>
                          </a:solidFill>
                          <a:latin typeface="Canva Sans"/>
                          <a:ea typeface="Canva Sans"/>
                          <a:cs typeface="Canva Sans"/>
                          <a:sym typeface="Canva Sans"/>
                        </a:rPr>
                        <a:t>AST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Assists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04531">
                <a:tc>
                  <a:txBody>
                    <a:bodyPr/>
                    <a:lstStyle/>
                    <a:p>
                      <a:pPr algn="ctr">
                        <a:lnSpc>
                          <a:spcPts val="2659"/>
                        </a:lnSpc>
                        <a:defRPr/>
                      </a:pPr>
                      <a:r>
                        <a:rPr lang="en-US" sz="1899">
                          <a:solidFill>
                            <a:srgbClr val="000000"/>
                          </a:solidFill>
                          <a:latin typeface="Canva Sans"/>
                          <a:ea typeface="Canva Sans"/>
                          <a:cs typeface="Canva Sans"/>
                          <a:sym typeface="Canva Sans"/>
                        </a:rPr>
                        <a:t>STL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Steals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5144">
                <a:tc>
                  <a:txBody>
                    <a:bodyPr/>
                    <a:lstStyle/>
                    <a:p>
                      <a:pPr algn="ctr">
                        <a:lnSpc>
                          <a:spcPts val="2659"/>
                        </a:lnSpc>
                        <a:defRPr/>
                      </a:pPr>
                      <a:r>
                        <a:rPr lang="en-US" sz="1899">
                          <a:solidFill>
                            <a:srgbClr val="000000"/>
                          </a:solidFill>
                          <a:latin typeface="Canva Sans"/>
                          <a:ea typeface="Canva Sans"/>
                          <a:cs typeface="Canva Sans"/>
                          <a:sym typeface="Canva Sans"/>
                        </a:rPr>
                        <a:t>BLK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Blocks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45144">
                <a:tc>
                  <a:txBody>
                    <a:bodyPr/>
                    <a:lstStyle/>
                    <a:p>
                      <a:pPr algn="ctr">
                        <a:lnSpc>
                          <a:spcPts val="2659"/>
                        </a:lnSpc>
                        <a:defRPr/>
                      </a:pPr>
                      <a:r>
                        <a:rPr lang="en-US" sz="1899">
                          <a:solidFill>
                            <a:srgbClr val="000000"/>
                          </a:solidFill>
                          <a:latin typeface="Canva Sans"/>
                          <a:ea typeface="Canva Sans"/>
                          <a:cs typeface="Canva Sans"/>
                          <a:sym typeface="Canva Sans"/>
                        </a:rPr>
                        <a:t>TOV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Turnovers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84224">
                <a:tc>
                  <a:txBody>
                    <a:bodyPr/>
                    <a:lstStyle/>
                    <a:p>
                      <a:pPr algn="ctr">
                        <a:lnSpc>
                          <a:spcPts val="2659"/>
                        </a:lnSpc>
                        <a:defRPr/>
                      </a:pPr>
                      <a:r>
                        <a:rPr lang="en-US" sz="1899">
                          <a:solidFill>
                            <a:srgbClr val="000000"/>
                          </a:solidFill>
                          <a:latin typeface="Canva Sans"/>
                          <a:ea typeface="Canva Sans"/>
                          <a:cs typeface="Canva Sans"/>
                          <a:sym typeface="Canva Sans"/>
                        </a:rPr>
                        <a:t>PF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Personal fouls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Freeform 3"/>
          <p:cNvSpPr/>
          <p:nvPr/>
        </p:nvSpPr>
        <p:spPr>
          <a:xfrm>
            <a:off x="-526275" y="-2288883"/>
            <a:ext cx="4109657" cy="4114800"/>
          </a:xfrm>
          <a:custGeom>
            <a:avLst/>
            <a:gdLst/>
            <a:ahLst/>
            <a:cxnLst/>
            <a:rect l="l" t="t" r="r" b="b"/>
            <a:pathLst>
              <a:path w="4109657" h="4114800">
                <a:moveTo>
                  <a:pt x="0" y="0"/>
                </a:moveTo>
                <a:lnTo>
                  <a:pt x="4109656" y="0"/>
                </a:lnTo>
                <a:lnTo>
                  <a:pt x="41096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761761" y="823344"/>
            <a:ext cx="11022483" cy="1002572"/>
          </a:xfrm>
          <a:prstGeom prst="rect">
            <a:avLst/>
          </a:prstGeom>
        </p:spPr>
        <p:txBody>
          <a:bodyPr lIns="0" tIns="0" rIns="0" bIns="0" rtlCol="0" anchor="t">
            <a:spAutoFit/>
          </a:bodyPr>
          <a:lstStyle/>
          <a:p>
            <a:pPr algn="l">
              <a:lnSpc>
                <a:spcPts val="7637"/>
              </a:lnSpc>
            </a:pPr>
            <a:r>
              <a:rPr lang="en-US" sz="6880" spc="344">
                <a:solidFill>
                  <a:srgbClr val="F8BC3F"/>
                </a:solidFill>
                <a:latin typeface="Roboto"/>
                <a:ea typeface="Roboto"/>
                <a:cs typeface="Roboto"/>
                <a:sym typeface="Roboto"/>
              </a:rPr>
              <a:t>DATASET OVERVIEW 5/6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790436" y="2686050"/>
          <a:ext cx="12303238" cy="2839226"/>
        </p:xfrm>
        <a:graphic>
          <a:graphicData uri="http://schemas.openxmlformats.org/drawingml/2006/table">
            <a:tbl>
              <a:tblPr/>
              <a:tblGrid>
                <a:gridCol w="2635807">
                  <a:extLst>
                    <a:ext uri="{9D8B030D-6E8A-4147-A177-3AD203B41FA5}">
                      <a16:colId xmlns:a16="http://schemas.microsoft.com/office/drawing/2014/main" val="20000"/>
                    </a:ext>
                  </a:extLst>
                </a:gridCol>
                <a:gridCol w="3263781">
                  <a:extLst>
                    <a:ext uri="{9D8B030D-6E8A-4147-A177-3AD203B41FA5}">
                      <a16:colId xmlns:a16="http://schemas.microsoft.com/office/drawing/2014/main" val="20001"/>
                    </a:ext>
                  </a:extLst>
                </a:gridCol>
                <a:gridCol w="6403650">
                  <a:extLst>
                    <a:ext uri="{9D8B030D-6E8A-4147-A177-3AD203B41FA5}">
                      <a16:colId xmlns:a16="http://schemas.microsoft.com/office/drawing/2014/main" val="20002"/>
                    </a:ext>
                  </a:extLst>
                </a:gridCol>
              </a:tblGrid>
              <a:tr h="810983">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Column 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Data Type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Decription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54267">
                <a:tc>
                  <a:txBody>
                    <a:bodyPr/>
                    <a:lstStyle/>
                    <a:p>
                      <a:pPr algn="ctr">
                        <a:lnSpc>
                          <a:spcPts val="2659"/>
                        </a:lnSpc>
                        <a:defRPr/>
                      </a:pPr>
                      <a:r>
                        <a:rPr lang="en-US" sz="1899">
                          <a:solidFill>
                            <a:srgbClr val="000000"/>
                          </a:solidFill>
                          <a:latin typeface="Canva Sans"/>
                          <a:ea typeface="Canva Sans"/>
                          <a:cs typeface="Canva Sans"/>
                          <a:sym typeface="Canva Sans"/>
                        </a:rPr>
                        <a:t>PTS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Points scored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73976">
                <a:tc>
                  <a:txBody>
                    <a:bodyPr/>
                    <a:lstStyle/>
                    <a:p>
                      <a:pPr algn="ctr">
                        <a:lnSpc>
                          <a:spcPts val="2659"/>
                        </a:lnSpc>
                        <a:defRPr/>
                      </a:pPr>
                      <a:r>
                        <a:rPr lang="en-US" sz="1899">
                          <a:solidFill>
                            <a:srgbClr val="000000"/>
                          </a:solidFill>
                          <a:latin typeface="Canva Sans"/>
                          <a:ea typeface="Canva Sans"/>
                          <a:cs typeface="Canva Sans"/>
                          <a:sym typeface="Canva Sans"/>
                        </a:rPr>
                        <a:t>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String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NBA season 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Freeform 3"/>
          <p:cNvSpPr/>
          <p:nvPr/>
        </p:nvSpPr>
        <p:spPr>
          <a:xfrm>
            <a:off x="-526275" y="-2288883"/>
            <a:ext cx="4109657" cy="4114800"/>
          </a:xfrm>
          <a:custGeom>
            <a:avLst/>
            <a:gdLst/>
            <a:ahLst/>
            <a:cxnLst/>
            <a:rect l="l" t="t" r="r" b="b"/>
            <a:pathLst>
              <a:path w="4109657" h="4114800">
                <a:moveTo>
                  <a:pt x="0" y="0"/>
                </a:moveTo>
                <a:lnTo>
                  <a:pt x="4109656" y="0"/>
                </a:lnTo>
                <a:lnTo>
                  <a:pt x="41096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761761" y="823344"/>
            <a:ext cx="11022483" cy="1002572"/>
          </a:xfrm>
          <a:prstGeom prst="rect">
            <a:avLst/>
          </a:prstGeom>
        </p:spPr>
        <p:txBody>
          <a:bodyPr lIns="0" tIns="0" rIns="0" bIns="0" rtlCol="0" anchor="t">
            <a:spAutoFit/>
          </a:bodyPr>
          <a:lstStyle/>
          <a:p>
            <a:pPr algn="l">
              <a:lnSpc>
                <a:spcPts val="7637"/>
              </a:lnSpc>
            </a:pPr>
            <a:r>
              <a:rPr lang="en-US" sz="6880" spc="344">
                <a:solidFill>
                  <a:srgbClr val="F8BC3F"/>
                </a:solidFill>
                <a:latin typeface="Roboto"/>
                <a:ea typeface="Roboto"/>
                <a:cs typeface="Roboto"/>
                <a:sym typeface="Roboto"/>
              </a:rPr>
              <a:t>DATASET OVERVIEW 6/6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US"/>
          </a:p>
        </p:txBody>
      </p:sp>
      <p:grpSp>
        <p:nvGrpSpPr>
          <p:cNvPr id="3" name="Group 3"/>
          <p:cNvGrpSpPr/>
          <p:nvPr/>
        </p:nvGrpSpPr>
        <p:grpSpPr>
          <a:xfrm>
            <a:off x="1028700" y="1028700"/>
            <a:ext cx="16230600" cy="3523645"/>
            <a:chOff x="0" y="0"/>
            <a:chExt cx="21640800" cy="4698193"/>
          </a:xfrm>
        </p:grpSpPr>
        <p:pic>
          <p:nvPicPr>
            <p:cNvPr id="4" name="Picture 4"/>
            <p:cNvPicPr>
              <a:picLocks noChangeAspect="1"/>
            </p:cNvPicPr>
            <p:nvPr/>
          </p:nvPicPr>
          <p:blipFill>
            <a:blip r:embed="rId3"/>
            <a:srcRect t="37647" b="29767"/>
            <a:stretch>
              <a:fillRect/>
            </a:stretch>
          </p:blipFill>
          <p:spPr>
            <a:xfrm>
              <a:off x="0" y="0"/>
              <a:ext cx="21640800" cy="4698193"/>
            </a:xfrm>
            <a:prstGeom prst="rect">
              <a:avLst/>
            </a:prstGeom>
          </p:spPr>
        </p:pic>
      </p:grpSp>
      <p:sp>
        <p:nvSpPr>
          <p:cNvPr id="5" name="TextBox 5"/>
          <p:cNvSpPr txBox="1"/>
          <p:nvPr/>
        </p:nvSpPr>
        <p:spPr>
          <a:xfrm>
            <a:off x="9382888" y="5269736"/>
            <a:ext cx="5826706" cy="1278751"/>
          </a:xfrm>
          <a:prstGeom prst="rect">
            <a:avLst/>
          </a:prstGeom>
        </p:spPr>
        <p:txBody>
          <a:bodyPr lIns="0" tIns="0" rIns="0" bIns="0" rtlCol="0" anchor="t">
            <a:spAutoFit/>
          </a:bodyPr>
          <a:lstStyle/>
          <a:p>
            <a:pPr algn="l">
              <a:lnSpc>
                <a:spcPts val="9868"/>
              </a:lnSpc>
            </a:pPr>
            <a:r>
              <a:rPr lang="en-US" sz="8890" spc="444">
                <a:solidFill>
                  <a:srgbClr val="F8BC3F"/>
                </a:solidFill>
                <a:latin typeface="Roboto"/>
                <a:ea typeface="Roboto"/>
                <a:cs typeface="Roboto"/>
                <a:sym typeface="Roboto"/>
              </a:rPr>
              <a:t>ANALYSIS </a:t>
            </a:r>
          </a:p>
        </p:txBody>
      </p:sp>
      <p:sp>
        <p:nvSpPr>
          <p:cNvPr id="6" name="Freeform 6"/>
          <p:cNvSpPr/>
          <p:nvPr/>
        </p:nvSpPr>
        <p:spPr>
          <a:xfrm flipH="1">
            <a:off x="15504051" y="4889776"/>
            <a:ext cx="1755249" cy="1658710"/>
          </a:xfrm>
          <a:custGeom>
            <a:avLst/>
            <a:gdLst/>
            <a:ahLst/>
            <a:cxnLst/>
            <a:rect l="l" t="t" r="r" b="b"/>
            <a:pathLst>
              <a:path w="1755249" h="1658710">
                <a:moveTo>
                  <a:pt x="1755249" y="0"/>
                </a:moveTo>
                <a:lnTo>
                  <a:pt x="0" y="0"/>
                </a:lnTo>
                <a:lnTo>
                  <a:pt x="0" y="1658710"/>
                </a:lnTo>
                <a:lnTo>
                  <a:pt x="1755249" y="1658710"/>
                </a:lnTo>
                <a:lnTo>
                  <a:pt x="175524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63203" y="1028700"/>
            <a:ext cx="9145505" cy="8229600"/>
            <a:chOff x="0" y="0"/>
            <a:chExt cx="5697593" cy="5126990"/>
          </a:xfrm>
        </p:grpSpPr>
        <p:sp>
          <p:nvSpPr>
            <p:cNvPr id="3" name="Freeform 3"/>
            <p:cNvSpPr/>
            <p:nvPr/>
          </p:nvSpPr>
          <p:spPr>
            <a:xfrm>
              <a:off x="0" y="0"/>
              <a:ext cx="5697593" cy="5126990"/>
            </a:xfrm>
            <a:custGeom>
              <a:avLst/>
              <a:gdLst/>
              <a:ahLst/>
              <a:cxnLst/>
              <a:rect l="l" t="t" r="r" b="b"/>
              <a:pathLst>
                <a:path w="5697593" h="5126990">
                  <a:moveTo>
                    <a:pt x="2875653" y="0"/>
                  </a:moveTo>
                  <a:lnTo>
                    <a:pt x="2853913" y="0"/>
                  </a:lnTo>
                  <a:lnTo>
                    <a:pt x="2821940" y="0"/>
                  </a:lnTo>
                  <a:lnTo>
                    <a:pt x="0" y="0"/>
                  </a:lnTo>
                  <a:lnTo>
                    <a:pt x="2821940" y="2564130"/>
                  </a:lnTo>
                  <a:lnTo>
                    <a:pt x="0" y="5126990"/>
                  </a:lnTo>
                  <a:lnTo>
                    <a:pt x="2821940" y="5126990"/>
                  </a:lnTo>
                  <a:lnTo>
                    <a:pt x="2853913" y="5126990"/>
                  </a:lnTo>
                  <a:lnTo>
                    <a:pt x="2875653" y="5126990"/>
                  </a:lnTo>
                  <a:lnTo>
                    <a:pt x="5697593" y="2564130"/>
                  </a:lnTo>
                  <a:lnTo>
                    <a:pt x="2875653" y="0"/>
                  </a:lnTo>
                  <a:close/>
                </a:path>
              </a:pathLst>
            </a:custGeom>
            <a:solidFill>
              <a:srgbClr val="FF9B2C"/>
            </a:solidFill>
          </p:spPr>
          <p:txBody>
            <a:bodyPr/>
            <a:lstStyle/>
            <a:p>
              <a:endParaRPr lang="en-US"/>
            </a:p>
          </p:txBody>
        </p:sp>
      </p:grpSp>
      <p:grpSp>
        <p:nvGrpSpPr>
          <p:cNvPr id="4" name="Group 4"/>
          <p:cNvGrpSpPr/>
          <p:nvPr/>
        </p:nvGrpSpPr>
        <p:grpSpPr>
          <a:xfrm>
            <a:off x="12478320" y="0"/>
            <a:ext cx="5809680" cy="10544060"/>
            <a:chOff x="0" y="0"/>
            <a:chExt cx="7746240" cy="14058746"/>
          </a:xfrm>
        </p:grpSpPr>
        <p:pic>
          <p:nvPicPr>
            <p:cNvPr id="5" name="Picture 5"/>
            <p:cNvPicPr>
              <a:picLocks noChangeAspect="1"/>
            </p:cNvPicPr>
            <p:nvPr/>
          </p:nvPicPr>
          <p:blipFill>
            <a:blip r:embed="rId2"/>
            <a:srcRect l="22933" r="40287"/>
            <a:stretch>
              <a:fillRect/>
            </a:stretch>
          </p:blipFill>
          <p:spPr>
            <a:xfrm>
              <a:off x="0" y="0"/>
              <a:ext cx="7746240" cy="14058746"/>
            </a:xfrm>
            <a:prstGeom prst="rect">
              <a:avLst/>
            </a:prstGeom>
          </p:spPr>
        </p:pic>
      </p:grpSp>
      <p:sp>
        <p:nvSpPr>
          <p:cNvPr id="6" name="AutoShape 6"/>
          <p:cNvSpPr/>
          <p:nvPr/>
        </p:nvSpPr>
        <p:spPr>
          <a:xfrm>
            <a:off x="11691508" y="1941224"/>
            <a:ext cx="6609663" cy="6661611"/>
          </a:xfrm>
          <a:prstGeom prst="rect">
            <a:avLst/>
          </a:prstGeom>
          <a:solidFill>
            <a:srgbClr val="FF9B2C"/>
          </a:solidFill>
        </p:spPr>
        <p:txBody>
          <a:bodyPr/>
          <a:lstStyle/>
          <a:p>
            <a:endParaRPr lang="en-US"/>
          </a:p>
        </p:txBody>
      </p:sp>
      <p:grpSp>
        <p:nvGrpSpPr>
          <p:cNvPr id="7" name="Group 7"/>
          <p:cNvGrpSpPr/>
          <p:nvPr/>
        </p:nvGrpSpPr>
        <p:grpSpPr>
          <a:xfrm>
            <a:off x="11691508" y="2163376"/>
            <a:ext cx="6609663" cy="6217307"/>
            <a:chOff x="0" y="0"/>
            <a:chExt cx="8812884" cy="8289743"/>
          </a:xfrm>
        </p:grpSpPr>
        <p:pic>
          <p:nvPicPr>
            <p:cNvPr id="8" name="Picture 8"/>
            <p:cNvPicPr>
              <a:picLocks noChangeAspect="1"/>
            </p:cNvPicPr>
            <p:nvPr/>
          </p:nvPicPr>
          <p:blipFill>
            <a:blip r:embed="rId2"/>
            <a:srcRect l="14518" r="14518"/>
            <a:stretch>
              <a:fillRect/>
            </a:stretch>
          </p:blipFill>
          <p:spPr>
            <a:xfrm>
              <a:off x="0" y="0"/>
              <a:ext cx="8812884" cy="8289743"/>
            </a:xfrm>
            <a:prstGeom prst="rect">
              <a:avLst/>
            </a:prstGeom>
          </p:spPr>
        </p:pic>
      </p:grpSp>
      <p:sp>
        <p:nvSpPr>
          <p:cNvPr id="9" name="Freeform 9"/>
          <p:cNvSpPr/>
          <p:nvPr/>
        </p:nvSpPr>
        <p:spPr>
          <a:xfrm rot="-10800000">
            <a:off x="12702580" y="2163376"/>
            <a:ext cx="6217307" cy="6217307"/>
          </a:xfrm>
          <a:custGeom>
            <a:avLst/>
            <a:gdLst/>
            <a:ahLst/>
            <a:cxnLst/>
            <a:rect l="l" t="t" r="r" b="b"/>
            <a:pathLst>
              <a:path w="6217307" h="6217307">
                <a:moveTo>
                  <a:pt x="0" y="0"/>
                </a:moveTo>
                <a:lnTo>
                  <a:pt x="6217306" y="0"/>
                </a:lnTo>
                <a:lnTo>
                  <a:pt x="6217306" y="6217307"/>
                </a:lnTo>
                <a:lnTo>
                  <a:pt x="0" y="6217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11072668" y="4524660"/>
            <a:ext cx="1237680" cy="123768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9B2C"/>
            </a:solidFill>
          </p:spPr>
          <p:txBody>
            <a:bodyPr/>
            <a:lstStyle/>
            <a:p>
              <a:endParaRPr lang="en-US"/>
            </a:p>
          </p:txBody>
        </p:sp>
      </p:grpSp>
      <p:sp>
        <p:nvSpPr>
          <p:cNvPr id="12" name="Freeform 12"/>
          <p:cNvSpPr/>
          <p:nvPr/>
        </p:nvSpPr>
        <p:spPr>
          <a:xfrm>
            <a:off x="1028700" y="1028700"/>
            <a:ext cx="756612" cy="588266"/>
          </a:xfrm>
          <a:custGeom>
            <a:avLst/>
            <a:gdLst/>
            <a:ahLst/>
            <a:cxnLst/>
            <a:rect l="l" t="t" r="r" b="b"/>
            <a:pathLst>
              <a:path w="756612" h="588266">
                <a:moveTo>
                  <a:pt x="0" y="0"/>
                </a:moveTo>
                <a:lnTo>
                  <a:pt x="756612" y="0"/>
                </a:lnTo>
                <a:lnTo>
                  <a:pt x="756612" y="588266"/>
                </a:lnTo>
                <a:lnTo>
                  <a:pt x="0" y="588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1452192" y="4810693"/>
            <a:ext cx="478632" cy="709731"/>
          </a:xfrm>
          <a:custGeom>
            <a:avLst/>
            <a:gdLst/>
            <a:ahLst/>
            <a:cxnLst/>
            <a:rect l="l" t="t" r="r" b="b"/>
            <a:pathLst>
              <a:path w="478632" h="709731">
                <a:moveTo>
                  <a:pt x="0" y="0"/>
                </a:moveTo>
                <a:lnTo>
                  <a:pt x="478632" y="0"/>
                </a:lnTo>
                <a:lnTo>
                  <a:pt x="478632" y="709731"/>
                </a:lnTo>
                <a:lnTo>
                  <a:pt x="0" y="7097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1891088" y="2144312"/>
            <a:ext cx="6641275" cy="1038225"/>
          </a:xfrm>
          <a:prstGeom prst="rect">
            <a:avLst/>
          </a:prstGeom>
        </p:spPr>
        <p:txBody>
          <a:bodyPr lIns="0" tIns="0" rIns="0" bIns="0" rtlCol="0" anchor="t">
            <a:spAutoFit/>
          </a:bodyPr>
          <a:lstStyle/>
          <a:p>
            <a:pPr algn="l">
              <a:lnSpc>
                <a:spcPts val="8400"/>
              </a:lnSpc>
            </a:pPr>
            <a:r>
              <a:rPr lang="en-US" sz="6000">
                <a:solidFill>
                  <a:srgbClr val="FFFFFF"/>
                </a:solidFill>
                <a:latin typeface="Anton"/>
                <a:ea typeface="Anton"/>
                <a:cs typeface="Anton"/>
                <a:sym typeface="Anton"/>
              </a:rPr>
              <a:t>ACHIEVEMENT AND</a:t>
            </a:r>
          </a:p>
        </p:txBody>
      </p:sp>
      <p:sp>
        <p:nvSpPr>
          <p:cNvPr id="15" name="TextBox 15"/>
          <p:cNvSpPr txBox="1"/>
          <p:nvPr/>
        </p:nvSpPr>
        <p:spPr>
          <a:xfrm>
            <a:off x="1891088" y="4679618"/>
            <a:ext cx="6884434" cy="1099184"/>
          </a:xfrm>
          <a:prstGeom prst="rect">
            <a:avLst/>
          </a:prstGeom>
        </p:spPr>
        <p:txBody>
          <a:bodyPr lIns="0" tIns="0" rIns="0" bIns="0" rtlCol="0" anchor="t">
            <a:spAutoFit/>
          </a:bodyPr>
          <a:lstStyle/>
          <a:p>
            <a:pPr algn="l">
              <a:lnSpc>
                <a:spcPts val="2940"/>
              </a:lnSpc>
            </a:pPr>
            <a:r>
              <a:rPr lang="en-US" sz="2100">
                <a:solidFill>
                  <a:srgbClr val="FFFFFF"/>
                </a:solidFill>
                <a:latin typeface="Montserrat"/>
                <a:ea typeface="Montserrat"/>
                <a:cs typeface="Montserrat"/>
                <a:sym typeface="Montserrat"/>
              </a:rPr>
              <a:t>Presentations are tools that can be used as lectures, speeches, reports, and more. It is mostly presented like before an audience.</a:t>
            </a:r>
          </a:p>
        </p:txBody>
      </p:sp>
      <p:sp>
        <p:nvSpPr>
          <p:cNvPr id="16" name="TextBox 16"/>
          <p:cNvSpPr txBox="1"/>
          <p:nvPr/>
        </p:nvSpPr>
        <p:spPr>
          <a:xfrm>
            <a:off x="1891088" y="6919679"/>
            <a:ext cx="6884434" cy="1099184"/>
          </a:xfrm>
          <a:prstGeom prst="rect">
            <a:avLst/>
          </a:prstGeom>
        </p:spPr>
        <p:txBody>
          <a:bodyPr lIns="0" tIns="0" rIns="0" bIns="0" rtlCol="0" anchor="t">
            <a:spAutoFit/>
          </a:bodyPr>
          <a:lstStyle/>
          <a:p>
            <a:pPr algn="l">
              <a:lnSpc>
                <a:spcPts val="2940"/>
              </a:lnSpc>
            </a:pPr>
            <a:r>
              <a:rPr lang="en-US" sz="2100">
                <a:solidFill>
                  <a:srgbClr val="FFFFFF"/>
                </a:solidFill>
                <a:latin typeface="Montserrat"/>
                <a:ea typeface="Montserrat"/>
                <a:cs typeface="Montserrat"/>
                <a:sym typeface="Montserrat"/>
              </a:rPr>
              <a:t>Presentations are tools that can be used as lectures, speeches, reports, and more. It is mostly presented like before an audience.</a:t>
            </a:r>
          </a:p>
        </p:txBody>
      </p:sp>
      <p:sp>
        <p:nvSpPr>
          <p:cNvPr id="17" name="TextBox 17"/>
          <p:cNvSpPr txBox="1"/>
          <p:nvPr/>
        </p:nvSpPr>
        <p:spPr>
          <a:xfrm>
            <a:off x="2049560" y="990600"/>
            <a:ext cx="3118351" cy="356235"/>
          </a:xfrm>
          <a:prstGeom prst="rect">
            <a:avLst/>
          </a:prstGeom>
        </p:spPr>
        <p:txBody>
          <a:bodyPr lIns="0" tIns="0" rIns="0" bIns="0" rtlCol="0" anchor="t">
            <a:spAutoFit/>
          </a:bodyPr>
          <a:lstStyle/>
          <a:p>
            <a:pPr algn="l">
              <a:lnSpc>
                <a:spcPts val="2940"/>
              </a:lnSpc>
            </a:pPr>
            <a:r>
              <a:rPr lang="en-US" sz="2100" b="1">
                <a:solidFill>
                  <a:srgbClr val="FFFFFF"/>
                </a:solidFill>
                <a:latin typeface="Montserrat Bold"/>
                <a:ea typeface="Montserrat Bold"/>
                <a:cs typeface="Montserrat Bold"/>
                <a:sym typeface="Montserrat Bold"/>
              </a:rPr>
              <a:t>BASKETBALL</a:t>
            </a:r>
          </a:p>
        </p:txBody>
      </p:sp>
      <p:sp>
        <p:nvSpPr>
          <p:cNvPr id="18" name="TextBox 18"/>
          <p:cNvSpPr txBox="1"/>
          <p:nvPr/>
        </p:nvSpPr>
        <p:spPr>
          <a:xfrm>
            <a:off x="2049560" y="1348740"/>
            <a:ext cx="3118351"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a:ea typeface="Montserrat"/>
                <a:cs typeface="Montserrat"/>
                <a:sym typeface="Montserrat"/>
              </a:rPr>
              <a:t>CLUB</a:t>
            </a:r>
          </a:p>
        </p:txBody>
      </p:sp>
      <p:sp>
        <p:nvSpPr>
          <p:cNvPr id="19" name="TextBox 19"/>
          <p:cNvSpPr txBox="1"/>
          <p:nvPr/>
        </p:nvSpPr>
        <p:spPr>
          <a:xfrm>
            <a:off x="1282728" y="2496554"/>
            <a:ext cx="7770366" cy="59810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Top 10 Point Guard, base on Assist, Steal and Field Goal % </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Starter vs Non Starter in San Antonio Spurs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Top 10 Center, base on Point, Rebound and Block </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Top 10 Rebounder in NBA</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Top 10 Three Point Shooter in NBA</a:t>
            </a:r>
          </a:p>
          <a:p>
            <a:pPr algn="l">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transition spd="med">
    <p:cover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63203" y="1028700"/>
            <a:ext cx="9145505" cy="8229600"/>
            <a:chOff x="0" y="0"/>
            <a:chExt cx="5697593" cy="5126990"/>
          </a:xfrm>
        </p:grpSpPr>
        <p:sp>
          <p:nvSpPr>
            <p:cNvPr id="3" name="Freeform 3"/>
            <p:cNvSpPr/>
            <p:nvPr/>
          </p:nvSpPr>
          <p:spPr>
            <a:xfrm>
              <a:off x="0" y="0"/>
              <a:ext cx="5697593" cy="5126990"/>
            </a:xfrm>
            <a:custGeom>
              <a:avLst/>
              <a:gdLst/>
              <a:ahLst/>
              <a:cxnLst/>
              <a:rect l="l" t="t" r="r" b="b"/>
              <a:pathLst>
                <a:path w="5697593" h="5126990">
                  <a:moveTo>
                    <a:pt x="2875653" y="0"/>
                  </a:moveTo>
                  <a:lnTo>
                    <a:pt x="2853913" y="0"/>
                  </a:lnTo>
                  <a:lnTo>
                    <a:pt x="2821940" y="0"/>
                  </a:lnTo>
                  <a:lnTo>
                    <a:pt x="0" y="0"/>
                  </a:lnTo>
                  <a:lnTo>
                    <a:pt x="2821940" y="2564130"/>
                  </a:lnTo>
                  <a:lnTo>
                    <a:pt x="0" y="5126990"/>
                  </a:lnTo>
                  <a:lnTo>
                    <a:pt x="2821940" y="5126990"/>
                  </a:lnTo>
                  <a:lnTo>
                    <a:pt x="2853913" y="5126990"/>
                  </a:lnTo>
                  <a:lnTo>
                    <a:pt x="2875653" y="5126990"/>
                  </a:lnTo>
                  <a:lnTo>
                    <a:pt x="5697593" y="2564130"/>
                  </a:lnTo>
                  <a:lnTo>
                    <a:pt x="2875653" y="0"/>
                  </a:lnTo>
                  <a:close/>
                </a:path>
              </a:pathLst>
            </a:custGeom>
            <a:solidFill>
              <a:srgbClr val="FF9B2C"/>
            </a:solidFill>
          </p:spPr>
          <p:txBody>
            <a:bodyPr/>
            <a:lstStyle/>
            <a:p>
              <a:endParaRPr lang="en-US"/>
            </a:p>
          </p:txBody>
        </p:sp>
      </p:grpSp>
      <p:grpSp>
        <p:nvGrpSpPr>
          <p:cNvPr id="4" name="Group 4"/>
          <p:cNvGrpSpPr/>
          <p:nvPr/>
        </p:nvGrpSpPr>
        <p:grpSpPr>
          <a:xfrm>
            <a:off x="12478320" y="0"/>
            <a:ext cx="5809680" cy="10544060"/>
            <a:chOff x="0" y="0"/>
            <a:chExt cx="7746240" cy="14058746"/>
          </a:xfrm>
        </p:grpSpPr>
        <p:pic>
          <p:nvPicPr>
            <p:cNvPr id="5" name="Picture 5"/>
            <p:cNvPicPr>
              <a:picLocks noChangeAspect="1"/>
            </p:cNvPicPr>
            <p:nvPr/>
          </p:nvPicPr>
          <p:blipFill>
            <a:blip r:embed="rId2"/>
            <a:srcRect l="22933" r="40287"/>
            <a:stretch>
              <a:fillRect/>
            </a:stretch>
          </p:blipFill>
          <p:spPr>
            <a:xfrm>
              <a:off x="0" y="0"/>
              <a:ext cx="7746240" cy="14058746"/>
            </a:xfrm>
            <a:prstGeom prst="rect">
              <a:avLst/>
            </a:prstGeom>
          </p:spPr>
        </p:pic>
      </p:grpSp>
      <p:sp>
        <p:nvSpPr>
          <p:cNvPr id="6" name="AutoShape 6"/>
          <p:cNvSpPr/>
          <p:nvPr/>
        </p:nvSpPr>
        <p:spPr>
          <a:xfrm>
            <a:off x="11691508" y="1941224"/>
            <a:ext cx="6609663" cy="6661611"/>
          </a:xfrm>
          <a:prstGeom prst="rect">
            <a:avLst/>
          </a:prstGeom>
          <a:solidFill>
            <a:srgbClr val="FF9B2C"/>
          </a:solidFill>
        </p:spPr>
        <p:txBody>
          <a:bodyPr/>
          <a:lstStyle/>
          <a:p>
            <a:endParaRPr lang="en-US"/>
          </a:p>
        </p:txBody>
      </p:sp>
      <p:grpSp>
        <p:nvGrpSpPr>
          <p:cNvPr id="7" name="Group 7"/>
          <p:cNvGrpSpPr/>
          <p:nvPr/>
        </p:nvGrpSpPr>
        <p:grpSpPr>
          <a:xfrm>
            <a:off x="11691508" y="2163376"/>
            <a:ext cx="6609663" cy="6217307"/>
            <a:chOff x="0" y="0"/>
            <a:chExt cx="8812884" cy="8289743"/>
          </a:xfrm>
        </p:grpSpPr>
        <p:pic>
          <p:nvPicPr>
            <p:cNvPr id="8" name="Picture 8"/>
            <p:cNvPicPr>
              <a:picLocks noChangeAspect="1"/>
            </p:cNvPicPr>
            <p:nvPr/>
          </p:nvPicPr>
          <p:blipFill>
            <a:blip r:embed="rId2"/>
            <a:srcRect l="14518" r="14518"/>
            <a:stretch>
              <a:fillRect/>
            </a:stretch>
          </p:blipFill>
          <p:spPr>
            <a:xfrm>
              <a:off x="0" y="0"/>
              <a:ext cx="8812884" cy="8289743"/>
            </a:xfrm>
            <a:prstGeom prst="rect">
              <a:avLst/>
            </a:prstGeom>
          </p:spPr>
        </p:pic>
      </p:grpSp>
      <p:sp>
        <p:nvSpPr>
          <p:cNvPr id="9" name="Freeform 9"/>
          <p:cNvSpPr/>
          <p:nvPr/>
        </p:nvSpPr>
        <p:spPr>
          <a:xfrm rot="-10800000">
            <a:off x="12702580" y="2163376"/>
            <a:ext cx="6217307" cy="6217307"/>
          </a:xfrm>
          <a:custGeom>
            <a:avLst/>
            <a:gdLst/>
            <a:ahLst/>
            <a:cxnLst/>
            <a:rect l="l" t="t" r="r" b="b"/>
            <a:pathLst>
              <a:path w="6217307" h="6217307">
                <a:moveTo>
                  <a:pt x="0" y="0"/>
                </a:moveTo>
                <a:lnTo>
                  <a:pt x="6217306" y="0"/>
                </a:lnTo>
                <a:lnTo>
                  <a:pt x="6217306" y="6217307"/>
                </a:lnTo>
                <a:lnTo>
                  <a:pt x="0" y="6217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11072668" y="4524660"/>
            <a:ext cx="1237680" cy="123768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9B2C"/>
            </a:solidFill>
          </p:spPr>
          <p:txBody>
            <a:bodyPr/>
            <a:lstStyle/>
            <a:p>
              <a:endParaRPr lang="en-US"/>
            </a:p>
          </p:txBody>
        </p:sp>
      </p:grpSp>
      <p:sp>
        <p:nvSpPr>
          <p:cNvPr id="12" name="Freeform 12"/>
          <p:cNvSpPr/>
          <p:nvPr/>
        </p:nvSpPr>
        <p:spPr>
          <a:xfrm>
            <a:off x="1028700" y="1028700"/>
            <a:ext cx="756612" cy="588266"/>
          </a:xfrm>
          <a:custGeom>
            <a:avLst/>
            <a:gdLst/>
            <a:ahLst/>
            <a:cxnLst/>
            <a:rect l="l" t="t" r="r" b="b"/>
            <a:pathLst>
              <a:path w="756612" h="588266">
                <a:moveTo>
                  <a:pt x="0" y="0"/>
                </a:moveTo>
                <a:lnTo>
                  <a:pt x="756612" y="0"/>
                </a:lnTo>
                <a:lnTo>
                  <a:pt x="756612" y="588266"/>
                </a:lnTo>
                <a:lnTo>
                  <a:pt x="0" y="588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1452192" y="4810693"/>
            <a:ext cx="478632" cy="709731"/>
          </a:xfrm>
          <a:custGeom>
            <a:avLst/>
            <a:gdLst/>
            <a:ahLst/>
            <a:cxnLst/>
            <a:rect l="l" t="t" r="r" b="b"/>
            <a:pathLst>
              <a:path w="478632" h="709731">
                <a:moveTo>
                  <a:pt x="0" y="0"/>
                </a:moveTo>
                <a:lnTo>
                  <a:pt x="478632" y="0"/>
                </a:lnTo>
                <a:lnTo>
                  <a:pt x="478632" y="709731"/>
                </a:lnTo>
                <a:lnTo>
                  <a:pt x="0" y="7097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1891088" y="2144312"/>
            <a:ext cx="6641275" cy="1038225"/>
          </a:xfrm>
          <a:prstGeom prst="rect">
            <a:avLst/>
          </a:prstGeom>
        </p:spPr>
        <p:txBody>
          <a:bodyPr lIns="0" tIns="0" rIns="0" bIns="0" rtlCol="0" anchor="t">
            <a:spAutoFit/>
          </a:bodyPr>
          <a:lstStyle/>
          <a:p>
            <a:pPr algn="l">
              <a:lnSpc>
                <a:spcPts val="8400"/>
              </a:lnSpc>
            </a:pPr>
            <a:r>
              <a:rPr lang="en-US" sz="6000">
                <a:solidFill>
                  <a:srgbClr val="FFFFFF"/>
                </a:solidFill>
                <a:latin typeface="Anton"/>
                <a:ea typeface="Anton"/>
                <a:cs typeface="Anton"/>
                <a:sym typeface="Anton"/>
              </a:rPr>
              <a:t>ACHIEVEMENT AND</a:t>
            </a:r>
          </a:p>
        </p:txBody>
      </p:sp>
      <p:sp>
        <p:nvSpPr>
          <p:cNvPr id="15" name="TextBox 15"/>
          <p:cNvSpPr txBox="1"/>
          <p:nvPr/>
        </p:nvSpPr>
        <p:spPr>
          <a:xfrm>
            <a:off x="1891088" y="4679618"/>
            <a:ext cx="6884434" cy="1099184"/>
          </a:xfrm>
          <a:prstGeom prst="rect">
            <a:avLst/>
          </a:prstGeom>
        </p:spPr>
        <p:txBody>
          <a:bodyPr lIns="0" tIns="0" rIns="0" bIns="0" rtlCol="0" anchor="t">
            <a:spAutoFit/>
          </a:bodyPr>
          <a:lstStyle/>
          <a:p>
            <a:pPr algn="l">
              <a:lnSpc>
                <a:spcPts val="2940"/>
              </a:lnSpc>
            </a:pPr>
            <a:r>
              <a:rPr lang="en-US" sz="2100">
                <a:solidFill>
                  <a:srgbClr val="FFFFFF"/>
                </a:solidFill>
                <a:latin typeface="Montserrat"/>
                <a:ea typeface="Montserrat"/>
                <a:cs typeface="Montserrat"/>
                <a:sym typeface="Montserrat"/>
              </a:rPr>
              <a:t>Presentations are tools that can be used as lectures, speeches, reports, and more. It is mostly presented like before an audience.</a:t>
            </a:r>
          </a:p>
        </p:txBody>
      </p:sp>
      <p:sp>
        <p:nvSpPr>
          <p:cNvPr id="16" name="TextBox 16"/>
          <p:cNvSpPr txBox="1"/>
          <p:nvPr/>
        </p:nvSpPr>
        <p:spPr>
          <a:xfrm>
            <a:off x="1891088" y="6919679"/>
            <a:ext cx="6884434" cy="1099184"/>
          </a:xfrm>
          <a:prstGeom prst="rect">
            <a:avLst/>
          </a:prstGeom>
        </p:spPr>
        <p:txBody>
          <a:bodyPr lIns="0" tIns="0" rIns="0" bIns="0" rtlCol="0" anchor="t">
            <a:spAutoFit/>
          </a:bodyPr>
          <a:lstStyle/>
          <a:p>
            <a:pPr algn="l">
              <a:lnSpc>
                <a:spcPts val="2940"/>
              </a:lnSpc>
            </a:pPr>
            <a:r>
              <a:rPr lang="en-US" sz="2100">
                <a:solidFill>
                  <a:srgbClr val="FFFFFF"/>
                </a:solidFill>
                <a:latin typeface="Montserrat"/>
                <a:ea typeface="Montserrat"/>
                <a:cs typeface="Montserrat"/>
                <a:sym typeface="Montserrat"/>
              </a:rPr>
              <a:t>Presentations are tools that can be used as lectures, speeches, reports, and more. It is mostly presented like before an audience.</a:t>
            </a:r>
          </a:p>
        </p:txBody>
      </p:sp>
      <p:sp>
        <p:nvSpPr>
          <p:cNvPr id="17" name="TextBox 17"/>
          <p:cNvSpPr txBox="1"/>
          <p:nvPr/>
        </p:nvSpPr>
        <p:spPr>
          <a:xfrm>
            <a:off x="2049560" y="990600"/>
            <a:ext cx="3118351" cy="356235"/>
          </a:xfrm>
          <a:prstGeom prst="rect">
            <a:avLst/>
          </a:prstGeom>
        </p:spPr>
        <p:txBody>
          <a:bodyPr lIns="0" tIns="0" rIns="0" bIns="0" rtlCol="0" anchor="t">
            <a:spAutoFit/>
          </a:bodyPr>
          <a:lstStyle/>
          <a:p>
            <a:pPr algn="l">
              <a:lnSpc>
                <a:spcPts val="2940"/>
              </a:lnSpc>
            </a:pPr>
            <a:r>
              <a:rPr lang="en-US" sz="2100" b="1">
                <a:solidFill>
                  <a:srgbClr val="FFFFFF"/>
                </a:solidFill>
                <a:latin typeface="Montserrat Bold"/>
                <a:ea typeface="Montserrat Bold"/>
                <a:cs typeface="Montserrat Bold"/>
                <a:sym typeface="Montserrat Bold"/>
              </a:rPr>
              <a:t>BASKETBALL</a:t>
            </a:r>
          </a:p>
        </p:txBody>
      </p:sp>
      <p:sp>
        <p:nvSpPr>
          <p:cNvPr id="18" name="TextBox 18"/>
          <p:cNvSpPr txBox="1"/>
          <p:nvPr/>
        </p:nvSpPr>
        <p:spPr>
          <a:xfrm>
            <a:off x="2049560" y="1348740"/>
            <a:ext cx="3118351" cy="356235"/>
          </a:xfrm>
          <a:prstGeom prst="rect">
            <a:avLst/>
          </a:prstGeom>
        </p:spPr>
        <p:txBody>
          <a:bodyPr lIns="0" tIns="0" rIns="0" bIns="0" rtlCol="0" anchor="t">
            <a:spAutoFit/>
          </a:bodyPr>
          <a:lstStyle/>
          <a:p>
            <a:pPr algn="l">
              <a:lnSpc>
                <a:spcPts val="2940"/>
              </a:lnSpc>
            </a:pPr>
            <a:r>
              <a:rPr lang="en-US" sz="2100">
                <a:solidFill>
                  <a:srgbClr val="FFFFFF"/>
                </a:solidFill>
                <a:latin typeface="Montserrat"/>
                <a:ea typeface="Montserrat"/>
                <a:cs typeface="Montserrat"/>
                <a:sym typeface="Montserrat"/>
              </a:rPr>
              <a:t>CLUB</a:t>
            </a:r>
          </a:p>
        </p:txBody>
      </p:sp>
      <p:sp>
        <p:nvSpPr>
          <p:cNvPr id="19" name="TextBox 19"/>
          <p:cNvSpPr txBox="1"/>
          <p:nvPr/>
        </p:nvSpPr>
        <p:spPr>
          <a:xfrm>
            <a:off x="1448122" y="2454895"/>
            <a:ext cx="7770366" cy="658114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Player Trend Performace by Point made</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Top 10 Power Forward, base on rebound, block and point </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Top 10 Shooting Guard, base on 3 point, point and steal</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Top Turn Over by Point Guard</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Top 10 Small Forward, base on point, steal, field goal %, assist and total rebound</a:t>
            </a:r>
          </a:p>
          <a:p>
            <a:pPr algn="l">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66" b="-7666"/>
            </a:stretch>
          </a:blipFill>
        </p:spPr>
        <p:txBody>
          <a:bodyPr/>
          <a:lstStyle/>
          <a:p>
            <a:endParaRPr lang="en-US"/>
          </a:p>
        </p:txBody>
      </p:sp>
      <p:sp>
        <p:nvSpPr>
          <p:cNvPr id="3" name="Freeform 3"/>
          <p:cNvSpPr/>
          <p:nvPr/>
        </p:nvSpPr>
        <p:spPr>
          <a:xfrm rot="2700000">
            <a:off x="9122248" y="1817245"/>
            <a:ext cx="926502" cy="926502"/>
          </a:xfrm>
          <a:custGeom>
            <a:avLst/>
            <a:gdLst/>
            <a:ahLst/>
            <a:cxnLst/>
            <a:rect l="l" t="t" r="r" b="b"/>
            <a:pathLst>
              <a:path w="926502" h="926502">
                <a:moveTo>
                  <a:pt x="0" y="0"/>
                </a:moveTo>
                <a:lnTo>
                  <a:pt x="926502" y="0"/>
                </a:lnTo>
                <a:lnTo>
                  <a:pt x="926502" y="926503"/>
                </a:lnTo>
                <a:lnTo>
                  <a:pt x="0" y="9265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7242366" y="10876"/>
            <a:ext cx="1045634" cy="1093474"/>
          </a:xfrm>
          <a:custGeom>
            <a:avLst/>
            <a:gdLst/>
            <a:ahLst/>
            <a:cxnLst/>
            <a:rect l="l" t="t" r="r" b="b"/>
            <a:pathLst>
              <a:path w="1045634" h="1093474">
                <a:moveTo>
                  <a:pt x="0" y="0"/>
                </a:moveTo>
                <a:lnTo>
                  <a:pt x="1045634" y="0"/>
                </a:lnTo>
                <a:lnTo>
                  <a:pt x="1045634" y="1093473"/>
                </a:lnTo>
                <a:lnTo>
                  <a:pt x="0" y="10934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4040850" y="4253079"/>
            <a:ext cx="9779025" cy="1199954"/>
          </a:xfrm>
          <a:prstGeom prst="rect">
            <a:avLst/>
          </a:prstGeom>
        </p:spPr>
        <p:txBody>
          <a:bodyPr lIns="0" tIns="0" rIns="0" bIns="0" rtlCol="0" anchor="t">
            <a:spAutoFit/>
          </a:bodyPr>
          <a:lstStyle/>
          <a:p>
            <a:pPr algn="l">
              <a:lnSpc>
                <a:spcPts val="9230"/>
              </a:lnSpc>
            </a:pPr>
            <a:r>
              <a:rPr lang="en-US" sz="8316" u="sng" spc="415">
                <a:solidFill>
                  <a:srgbClr val="FFFFFF"/>
                </a:solidFill>
                <a:latin typeface="Roboto"/>
                <a:ea typeface="Roboto"/>
                <a:cs typeface="Roboto"/>
                <a:sym typeface="Roboto"/>
                <a:hlinkClick r:id="rId7" tooltip="http://localhost:5601/app/dashboards#/view/001e0730-5b4e-11f0-be6d-bdc3a5535d98?_g=(filters:!(),refreshInterval:(pause:!t,value:0),time:(from:now-15m,to:now))&amp;_a=(description:'',filters:!(),fullScreenMode:!f,options:(hidePanelTitles:!f,useMargins:!t),query:(language:kuery,query:''),tags:!(),timeRestore:!f,title:P2M3_Milestone_Dashboard_English,viewMode:edit)"/>
              </a:rPr>
              <a:t>ANALYSIS RESULT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5400" y="1922907"/>
            <a:ext cx="11476501" cy="6441186"/>
          </a:xfrm>
          <a:custGeom>
            <a:avLst/>
            <a:gdLst/>
            <a:ahLst/>
            <a:cxnLst/>
            <a:rect l="l" t="t" r="r" b="b"/>
            <a:pathLst>
              <a:path w="15349971" h="8615171">
                <a:moveTo>
                  <a:pt x="0" y="0"/>
                </a:moveTo>
                <a:lnTo>
                  <a:pt x="15349972" y="0"/>
                </a:lnTo>
                <a:lnTo>
                  <a:pt x="15349972" y="8615172"/>
                </a:lnTo>
                <a:lnTo>
                  <a:pt x="0" y="8615172"/>
                </a:lnTo>
                <a:lnTo>
                  <a:pt x="0" y="0"/>
                </a:lnTo>
                <a:close/>
              </a:path>
            </a:pathLst>
          </a:custGeom>
          <a:blipFill>
            <a:blip r:embed="rId3"/>
            <a:stretch>
              <a:fillRect/>
            </a:stretch>
          </a:blipFill>
        </p:spPr>
        <p:txBody>
          <a:bodyPr/>
          <a:lstStyle/>
          <a:p>
            <a:endParaRPr lang="en-US"/>
          </a:p>
        </p:txBody>
      </p:sp>
      <p:sp>
        <p:nvSpPr>
          <p:cNvPr id="4" name="TextBox 3">
            <a:extLst>
              <a:ext uri="{FF2B5EF4-FFF2-40B4-BE49-F238E27FC236}">
                <a16:creationId xmlns:a16="http://schemas.microsoft.com/office/drawing/2014/main" id="{D1A3DCA0-EF14-CCC4-2E08-017FEBFFF6F2}"/>
              </a:ext>
            </a:extLst>
          </p:cNvPr>
          <p:cNvSpPr txBox="1"/>
          <p:nvPr/>
        </p:nvSpPr>
        <p:spPr>
          <a:xfrm>
            <a:off x="13030200" y="3866227"/>
            <a:ext cx="4648200" cy="2554545"/>
          </a:xfrm>
          <a:prstGeom prst="rect">
            <a:avLst/>
          </a:prstGeom>
          <a:noFill/>
        </p:spPr>
        <p:txBody>
          <a:bodyPr wrap="square">
            <a:spAutoFit/>
          </a:bodyPr>
          <a:lstStyle/>
          <a:p>
            <a:pPr marL="285750" indent="-285750">
              <a:buFontTx/>
              <a:buChar char="-"/>
            </a:pPr>
            <a:r>
              <a:rPr lang="en-US" sz="3200" dirty="0"/>
              <a:t>75% of players are in the Non-Starter category</a:t>
            </a:r>
          </a:p>
          <a:p>
            <a:pPr marL="285750" indent="-285750">
              <a:buFontTx/>
              <a:buChar char="-"/>
            </a:pPr>
            <a:r>
              <a:rPr lang="en-US" sz="3200" dirty="0"/>
              <a:t>Only 25 % player meet </a:t>
            </a:r>
            <a:r>
              <a:rPr lang="en-US" sz="3200" dirty="0" err="1"/>
              <a:t>creatiria</a:t>
            </a:r>
            <a:r>
              <a:rPr lang="en-US" sz="3200" dirty="0"/>
              <a:t> as Starter</a:t>
            </a:r>
          </a:p>
          <a:p>
            <a:pPr marL="285750" indent="-285750">
              <a:buFontTx/>
              <a:buChar char="-"/>
            </a:pPr>
            <a:endParaRPr lang="en-US"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7772" y="1333500"/>
            <a:ext cx="17032456" cy="7921774"/>
          </a:xfrm>
          <a:custGeom>
            <a:avLst/>
            <a:gdLst/>
            <a:ahLst/>
            <a:cxnLst/>
            <a:rect l="l" t="t" r="r" b="b"/>
            <a:pathLst>
              <a:path w="17212925" h="6701400">
                <a:moveTo>
                  <a:pt x="0" y="0"/>
                </a:moveTo>
                <a:lnTo>
                  <a:pt x="17212925" y="0"/>
                </a:lnTo>
                <a:lnTo>
                  <a:pt x="17212925" y="6701399"/>
                </a:lnTo>
                <a:lnTo>
                  <a:pt x="0" y="6701399"/>
                </a:lnTo>
                <a:lnTo>
                  <a:pt x="0" y="0"/>
                </a:lnTo>
                <a:close/>
              </a:path>
            </a:pathLst>
          </a:custGeom>
          <a:blipFill>
            <a:blip r:embed="rId3"/>
            <a:stretch>
              <a:fillRect b="-1457"/>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1" y="648487"/>
            <a:ext cx="10896600" cy="8000214"/>
          </a:xfrm>
          <a:custGeom>
            <a:avLst/>
            <a:gdLst/>
            <a:ahLst/>
            <a:cxnLst/>
            <a:rect l="l" t="t" r="r" b="b"/>
            <a:pathLst>
              <a:path w="13148119" h="8990027">
                <a:moveTo>
                  <a:pt x="0" y="0"/>
                </a:moveTo>
                <a:lnTo>
                  <a:pt x="13148120" y="0"/>
                </a:lnTo>
                <a:lnTo>
                  <a:pt x="13148120" y="8990027"/>
                </a:lnTo>
                <a:lnTo>
                  <a:pt x="0" y="8990027"/>
                </a:lnTo>
                <a:lnTo>
                  <a:pt x="0" y="0"/>
                </a:lnTo>
                <a:close/>
              </a:path>
            </a:pathLst>
          </a:custGeom>
          <a:blipFill>
            <a:blip r:embed="rId3"/>
            <a:stretch>
              <a:fillRect/>
            </a:stretch>
          </a:blipFill>
        </p:spPr>
        <p:txBody>
          <a:bodyPr/>
          <a:lstStyle/>
          <a:p>
            <a:endParaRPr lang="en-US"/>
          </a:p>
        </p:txBody>
      </p:sp>
      <p:sp>
        <p:nvSpPr>
          <p:cNvPr id="4" name="TextBox 3">
            <a:extLst>
              <a:ext uri="{FF2B5EF4-FFF2-40B4-BE49-F238E27FC236}">
                <a16:creationId xmlns:a16="http://schemas.microsoft.com/office/drawing/2014/main" id="{E7AE4C13-D16F-F4C7-4FB0-59CF8D1AEA9A}"/>
              </a:ext>
            </a:extLst>
          </p:cNvPr>
          <p:cNvSpPr txBox="1"/>
          <p:nvPr/>
        </p:nvSpPr>
        <p:spPr>
          <a:xfrm>
            <a:off x="12573000" y="2705100"/>
            <a:ext cx="4876800" cy="4031873"/>
          </a:xfrm>
          <a:prstGeom prst="rect">
            <a:avLst/>
          </a:prstGeom>
          <a:noFill/>
        </p:spPr>
        <p:txBody>
          <a:bodyPr wrap="square">
            <a:spAutoFit/>
          </a:bodyPr>
          <a:lstStyle/>
          <a:p>
            <a:pPr marL="285750" indent="-285750">
              <a:buFontTx/>
              <a:buChar char="-"/>
            </a:pPr>
            <a:r>
              <a:rPr lang="en-ID" sz="3200" b="0" i="0" kern="1200" dirty="0">
                <a:solidFill>
                  <a:schemeClr val="tx1"/>
                </a:solidFill>
                <a:effectLst/>
                <a:latin typeface="+mn-lt"/>
                <a:ea typeface="+mn-ea"/>
                <a:cs typeface="+mn-cs"/>
              </a:rPr>
              <a:t>Andre Drummond is at the top as a rebounder</a:t>
            </a:r>
          </a:p>
          <a:p>
            <a:pPr marL="285750" indent="-285750">
              <a:buFontTx/>
              <a:buChar char="-"/>
            </a:pPr>
            <a:r>
              <a:rPr lang="en-ID" sz="3200" b="0" i="0" kern="1200" dirty="0">
                <a:solidFill>
                  <a:schemeClr val="tx1"/>
                </a:solidFill>
                <a:effectLst/>
                <a:latin typeface="+mn-lt"/>
                <a:ea typeface="+mn-ea"/>
                <a:cs typeface="+mn-cs"/>
              </a:rPr>
              <a:t>Jarret Allen and </a:t>
            </a:r>
            <a:r>
              <a:rPr lang="en-ID" sz="3200" dirty="0"/>
              <a:t>JaVale McGee also good at rebounding</a:t>
            </a:r>
          </a:p>
          <a:p>
            <a:pPr marL="285750" indent="-285750">
              <a:buFontTx/>
              <a:buChar char="-"/>
            </a:pPr>
            <a:r>
              <a:rPr lang="en-ID" sz="3200" b="0" i="0" kern="1200" dirty="0">
                <a:solidFill>
                  <a:schemeClr val="tx1"/>
                </a:solidFill>
                <a:effectLst/>
                <a:latin typeface="+mn-lt"/>
                <a:ea typeface="+mn-ea"/>
                <a:cs typeface="+mn-cs"/>
              </a:rPr>
              <a:t>Rudy Gobert and Myles Turner show consistent too </a:t>
            </a:r>
            <a:endParaRPr 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5284" y="2185709"/>
            <a:ext cx="10876634" cy="5915582"/>
          </a:xfrm>
          <a:custGeom>
            <a:avLst/>
            <a:gdLst/>
            <a:ahLst/>
            <a:cxnLst/>
            <a:rect l="l" t="t" r="r" b="b"/>
            <a:pathLst>
              <a:path w="13029900" h="7361893">
                <a:moveTo>
                  <a:pt x="0" y="0"/>
                </a:moveTo>
                <a:lnTo>
                  <a:pt x="13029899" y="0"/>
                </a:lnTo>
                <a:lnTo>
                  <a:pt x="13029899" y="7361893"/>
                </a:lnTo>
                <a:lnTo>
                  <a:pt x="0" y="7361893"/>
                </a:lnTo>
                <a:lnTo>
                  <a:pt x="0" y="0"/>
                </a:lnTo>
                <a:close/>
              </a:path>
            </a:pathLst>
          </a:custGeom>
          <a:blipFill>
            <a:blip r:embed="rId3"/>
            <a:stretch>
              <a:fillRect/>
            </a:stretch>
          </a:blipFill>
        </p:spPr>
        <p:txBody>
          <a:bodyPr/>
          <a:lstStyle/>
          <a:p>
            <a:endParaRPr lang="en-US"/>
          </a:p>
        </p:txBody>
      </p:sp>
      <p:sp>
        <p:nvSpPr>
          <p:cNvPr id="4" name="TextBox 3">
            <a:extLst>
              <a:ext uri="{FF2B5EF4-FFF2-40B4-BE49-F238E27FC236}">
                <a16:creationId xmlns:a16="http://schemas.microsoft.com/office/drawing/2014/main" id="{29F14079-FB45-3C96-884A-73FB7C32074F}"/>
              </a:ext>
            </a:extLst>
          </p:cNvPr>
          <p:cNvSpPr txBox="1"/>
          <p:nvPr/>
        </p:nvSpPr>
        <p:spPr>
          <a:xfrm>
            <a:off x="11506200" y="3314700"/>
            <a:ext cx="6781800" cy="3046988"/>
          </a:xfrm>
          <a:prstGeom prst="rect">
            <a:avLst/>
          </a:prstGeom>
          <a:noFill/>
        </p:spPr>
        <p:txBody>
          <a:bodyPr wrap="square">
            <a:spAutoFit/>
          </a:bodyPr>
          <a:lstStyle/>
          <a:p>
            <a:pPr marL="457200" indent="-457200">
              <a:buFontTx/>
              <a:buChar char="-"/>
            </a:pPr>
            <a:r>
              <a:rPr lang="en-ID" sz="3200" b="0" i="0" kern="1200" dirty="0">
                <a:solidFill>
                  <a:schemeClr val="tx1"/>
                </a:solidFill>
                <a:effectLst/>
                <a:latin typeface="+mn-lt"/>
                <a:ea typeface="+mn-ea"/>
                <a:cs typeface="+mn-cs"/>
              </a:rPr>
              <a:t>James Harden leads with 129 three-point shots made</a:t>
            </a:r>
          </a:p>
          <a:p>
            <a:pPr marL="457200" indent="-457200">
              <a:buFontTx/>
              <a:buChar char="-"/>
            </a:pPr>
            <a:r>
              <a:rPr lang="en-ID" sz="3200" dirty="0"/>
              <a:t>Robert Covington and D'Angelo Russell follow him </a:t>
            </a:r>
          </a:p>
          <a:p>
            <a:pPr marL="457200" indent="-457200">
              <a:buFontTx/>
              <a:buChar char="-"/>
            </a:pPr>
            <a:r>
              <a:rPr lang="en-ID" sz="3200" dirty="0"/>
              <a:t>Stephen Curry, known as one of the best shooters in the NBA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49378" y="-1159455"/>
            <a:ext cx="13366443" cy="11446455"/>
            <a:chOff x="0" y="0"/>
            <a:chExt cx="17821924" cy="15261940"/>
          </a:xfrm>
        </p:grpSpPr>
        <p:pic>
          <p:nvPicPr>
            <p:cNvPr id="3" name="Picture 3"/>
            <p:cNvPicPr>
              <a:picLocks noChangeAspect="1"/>
            </p:cNvPicPr>
            <p:nvPr/>
          </p:nvPicPr>
          <p:blipFill>
            <a:blip r:embed="rId2"/>
            <a:srcRect t="17886" b="17886"/>
            <a:stretch>
              <a:fillRect/>
            </a:stretch>
          </p:blipFill>
          <p:spPr>
            <a:xfrm>
              <a:off x="0" y="0"/>
              <a:ext cx="17821924" cy="15261940"/>
            </a:xfrm>
            <a:prstGeom prst="rect">
              <a:avLst/>
            </a:prstGeom>
          </p:spPr>
        </p:pic>
      </p:grpSp>
      <p:sp>
        <p:nvSpPr>
          <p:cNvPr id="4" name="Freeform 4"/>
          <p:cNvSpPr/>
          <p:nvPr/>
        </p:nvSpPr>
        <p:spPr>
          <a:xfrm>
            <a:off x="15201900" y="-10287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8096051" y="7324696"/>
            <a:ext cx="2998603" cy="580979"/>
          </a:xfrm>
          <a:custGeom>
            <a:avLst/>
            <a:gdLst/>
            <a:ahLst/>
            <a:cxnLst/>
            <a:rect l="l" t="t" r="r" b="b"/>
            <a:pathLst>
              <a:path w="2998603" h="580979">
                <a:moveTo>
                  <a:pt x="0" y="0"/>
                </a:moveTo>
                <a:lnTo>
                  <a:pt x="2998603" y="0"/>
                </a:lnTo>
                <a:lnTo>
                  <a:pt x="2998603" y="580979"/>
                </a:lnTo>
                <a:lnTo>
                  <a:pt x="0" y="5809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TextBox 6"/>
          <p:cNvSpPr txBox="1"/>
          <p:nvPr/>
        </p:nvSpPr>
        <p:spPr>
          <a:xfrm>
            <a:off x="7613216" y="3603879"/>
            <a:ext cx="10674784" cy="1034796"/>
          </a:xfrm>
          <a:prstGeom prst="rect">
            <a:avLst/>
          </a:prstGeom>
        </p:spPr>
        <p:txBody>
          <a:bodyPr wrap="square" lIns="0" tIns="0" rIns="0" bIns="0" rtlCol="0" anchor="t">
            <a:spAutoFit/>
          </a:bodyPr>
          <a:lstStyle/>
          <a:p>
            <a:pPr algn="l">
              <a:lnSpc>
                <a:spcPts val="7992"/>
              </a:lnSpc>
            </a:pPr>
            <a:r>
              <a:rPr lang="en-US" sz="7200" spc="359" dirty="0">
                <a:solidFill>
                  <a:srgbClr val="F8BC3F"/>
                </a:solidFill>
                <a:latin typeface="Roboto"/>
                <a:ea typeface="Roboto"/>
                <a:cs typeface="Roboto"/>
                <a:sym typeface="Roboto"/>
              </a:rPr>
              <a:t>SAN ANTONIO SPURS</a:t>
            </a:r>
          </a:p>
        </p:txBody>
      </p:sp>
      <p:sp>
        <p:nvSpPr>
          <p:cNvPr id="7" name="TextBox 7"/>
          <p:cNvSpPr txBox="1"/>
          <p:nvPr/>
        </p:nvSpPr>
        <p:spPr>
          <a:xfrm>
            <a:off x="7613216" y="4695825"/>
            <a:ext cx="7770206" cy="2044446"/>
          </a:xfrm>
          <a:prstGeom prst="rect">
            <a:avLst/>
          </a:prstGeom>
        </p:spPr>
        <p:txBody>
          <a:bodyPr lIns="0" tIns="0" rIns="0" bIns="0" rtlCol="0" anchor="t">
            <a:spAutoFit/>
          </a:bodyPr>
          <a:lstStyle/>
          <a:p>
            <a:pPr algn="l">
              <a:lnSpc>
                <a:spcPts val="7992"/>
              </a:lnSpc>
            </a:pPr>
            <a:r>
              <a:rPr lang="en-US" sz="7200" spc="359">
                <a:solidFill>
                  <a:srgbClr val="424242"/>
                </a:solidFill>
                <a:latin typeface="Roboto"/>
                <a:ea typeface="Roboto"/>
                <a:cs typeface="Roboto"/>
                <a:sym typeface="Roboto"/>
              </a:rPr>
              <a:t>TRADE ANALYSIS</a:t>
            </a:r>
          </a:p>
        </p:txBody>
      </p:sp>
      <p:sp>
        <p:nvSpPr>
          <p:cNvPr id="8" name="TextBox 8"/>
          <p:cNvSpPr txBox="1"/>
          <p:nvPr/>
        </p:nvSpPr>
        <p:spPr>
          <a:xfrm>
            <a:off x="8340319" y="7369441"/>
            <a:ext cx="2510068" cy="424815"/>
          </a:xfrm>
          <a:prstGeom prst="rect">
            <a:avLst/>
          </a:prstGeom>
        </p:spPr>
        <p:txBody>
          <a:bodyPr lIns="0" tIns="0" rIns="0" bIns="0" rtlCol="0" anchor="t">
            <a:spAutoFit/>
          </a:bodyPr>
          <a:lstStyle/>
          <a:p>
            <a:pPr algn="ctr">
              <a:lnSpc>
                <a:spcPts val="3359"/>
              </a:lnSpc>
            </a:pPr>
            <a:r>
              <a:rPr lang="en-US" sz="2400">
                <a:solidFill>
                  <a:srgbClr val="000000"/>
                </a:solidFill>
                <a:latin typeface="Poppins"/>
                <a:ea typeface="Poppins"/>
                <a:cs typeface="Poppins"/>
                <a:sym typeface="Poppins"/>
              </a:rPr>
              <a:t>Start Slide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0824" y="1330432"/>
            <a:ext cx="16225821" cy="7626136"/>
          </a:xfrm>
          <a:custGeom>
            <a:avLst/>
            <a:gdLst/>
            <a:ahLst/>
            <a:cxnLst/>
            <a:rect l="l" t="t" r="r" b="b"/>
            <a:pathLst>
              <a:path w="16225821" h="7626136">
                <a:moveTo>
                  <a:pt x="0" y="0"/>
                </a:moveTo>
                <a:lnTo>
                  <a:pt x="16225821" y="0"/>
                </a:lnTo>
                <a:lnTo>
                  <a:pt x="16225821" y="7626136"/>
                </a:lnTo>
                <a:lnTo>
                  <a:pt x="0" y="762613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1257300"/>
            <a:ext cx="15245677" cy="6898669"/>
          </a:xfrm>
          <a:custGeom>
            <a:avLst/>
            <a:gdLst/>
            <a:ahLst/>
            <a:cxnLst/>
            <a:rect l="l" t="t" r="r" b="b"/>
            <a:pathLst>
              <a:path w="15245677" h="6898669">
                <a:moveTo>
                  <a:pt x="0" y="0"/>
                </a:moveTo>
                <a:lnTo>
                  <a:pt x="15245677" y="0"/>
                </a:lnTo>
                <a:lnTo>
                  <a:pt x="15245677" y="6898668"/>
                </a:lnTo>
                <a:lnTo>
                  <a:pt x="0" y="6898668"/>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3060" y="1553681"/>
            <a:ext cx="17016702" cy="7359724"/>
          </a:xfrm>
          <a:custGeom>
            <a:avLst/>
            <a:gdLst/>
            <a:ahLst/>
            <a:cxnLst/>
            <a:rect l="l" t="t" r="r" b="b"/>
            <a:pathLst>
              <a:path w="17016702" h="7359724">
                <a:moveTo>
                  <a:pt x="0" y="0"/>
                </a:moveTo>
                <a:lnTo>
                  <a:pt x="17016702" y="0"/>
                </a:lnTo>
                <a:lnTo>
                  <a:pt x="17016702" y="7359724"/>
                </a:lnTo>
                <a:lnTo>
                  <a:pt x="0" y="7359724"/>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2629" y="1604205"/>
            <a:ext cx="17108376" cy="7078591"/>
          </a:xfrm>
          <a:custGeom>
            <a:avLst/>
            <a:gdLst/>
            <a:ahLst/>
            <a:cxnLst/>
            <a:rect l="l" t="t" r="r" b="b"/>
            <a:pathLst>
              <a:path w="17108376" h="7078591">
                <a:moveTo>
                  <a:pt x="0" y="0"/>
                </a:moveTo>
                <a:lnTo>
                  <a:pt x="17108377" y="0"/>
                </a:lnTo>
                <a:lnTo>
                  <a:pt x="17108377" y="7078590"/>
                </a:lnTo>
                <a:lnTo>
                  <a:pt x="0" y="707859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2683" y="860435"/>
            <a:ext cx="16962634" cy="8566130"/>
          </a:xfrm>
          <a:custGeom>
            <a:avLst/>
            <a:gdLst/>
            <a:ahLst/>
            <a:cxnLst/>
            <a:rect l="l" t="t" r="r" b="b"/>
            <a:pathLst>
              <a:path w="16962634" h="8566130">
                <a:moveTo>
                  <a:pt x="0" y="0"/>
                </a:moveTo>
                <a:lnTo>
                  <a:pt x="16962634" y="0"/>
                </a:lnTo>
                <a:lnTo>
                  <a:pt x="16962634" y="8566130"/>
                </a:lnTo>
                <a:lnTo>
                  <a:pt x="0" y="856613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7C95E-25BA-E6FF-2D13-E5CE75296D4E}"/>
              </a:ext>
            </a:extLst>
          </p:cNvPr>
          <p:cNvPicPr>
            <a:picLocks noChangeAspect="1"/>
          </p:cNvPicPr>
          <p:nvPr/>
        </p:nvPicPr>
        <p:blipFill>
          <a:blip r:embed="rId3"/>
          <a:stretch>
            <a:fillRect/>
          </a:stretch>
        </p:blipFill>
        <p:spPr>
          <a:xfrm>
            <a:off x="492510" y="334165"/>
            <a:ext cx="17302979" cy="9618670"/>
          </a:xfrm>
          <a:prstGeom prst="rect">
            <a:avLst/>
          </a:prstGeom>
        </p:spPr>
      </p:pic>
    </p:spTree>
    <p:extLst>
      <p:ext uri="{BB962C8B-B14F-4D97-AF65-F5344CB8AC3E}">
        <p14:creationId xmlns:p14="http://schemas.microsoft.com/office/powerpoint/2010/main" val="413776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TextBox 3"/>
          <p:cNvSpPr txBox="1"/>
          <p:nvPr/>
        </p:nvSpPr>
        <p:spPr>
          <a:xfrm>
            <a:off x="2335091" y="3336498"/>
            <a:ext cx="17906684" cy="5244879"/>
          </a:xfrm>
          <a:prstGeom prst="rect">
            <a:avLst/>
          </a:prstGeom>
        </p:spPr>
        <p:txBody>
          <a:bodyPr lIns="0" tIns="0" rIns="0" bIns="0" rtlCol="0" anchor="t">
            <a:spAutoFit/>
          </a:bodyPr>
          <a:lstStyle/>
          <a:p>
            <a:pPr algn="l">
              <a:lnSpc>
                <a:spcPts val="4151"/>
              </a:lnSpc>
            </a:pPr>
            <a:r>
              <a:rPr lang="en-US" sz="2965">
                <a:solidFill>
                  <a:srgbClr val="FFFFFF"/>
                </a:solidFill>
                <a:latin typeface="Canva Sans"/>
                <a:ea typeface="Canva Sans"/>
                <a:cs typeface="Canva Sans"/>
                <a:sym typeface="Canva Sans"/>
              </a:rPr>
              <a:t>LeBron James (Small Forward):</a:t>
            </a:r>
          </a:p>
          <a:p>
            <a:pPr marL="640144" lvl="1" indent="-320072" algn="l">
              <a:lnSpc>
                <a:spcPts val="4151"/>
              </a:lnSpc>
              <a:buFont typeface="Arial"/>
              <a:buChar char="•"/>
            </a:pPr>
            <a:r>
              <a:rPr lang="en-US" sz="2965">
                <a:solidFill>
                  <a:srgbClr val="FFFFFF"/>
                </a:solidFill>
                <a:latin typeface="Canva Sans"/>
                <a:ea typeface="Canva Sans"/>
                <a:cs typeface="Canva Sans"/>
                <a:sym typeface="Canva Sans"/>
              </a:rPr>
              <a:t>Highest overall contribution: points, assists, steals, rebounds</a:t>
            </a:r>
          </a:p>
          <a:p>
            <a:pPr marL="640144" lvl="1" indent="-320072" algn="l">
              <a:lnSpc>
                <a:spcPts val="4151"/>
              </a:lnSpc>
              <a:buFont typeface="Arial"/>
              <a:buChar char="•"/>
            </a:pPr>
            <a:r>
              <a:rPr lang="en-US" sz="2965">
                <a:solidFill>
                  <a:srgbClr val="FFFFFF"/>
                </a:solidFill>
                <a:latin typeface="Canva Sans"/>
                <a:ea typeface="Canva Sans"/>
                <a:cs typeface="Canva Sans"/>
                <a:sym typeface="Canva Sans"/>
              </a:rPr>
              <a:t>Very versatile and dominant player</a:t>
            </a:r>
          </a:p>
          <a:p>
            <a:pPr algn="l">
              <a:lnSpc>
                <a:spcPts val="4151"/>
              </a:lnSpc>
            </a:pPr>
            <a:r>
              <a:rPr lang="en-US" sz="2965">
                <a:solidFill>
                  <a:srgbClr val="FFFFFF"/>
                </a:solidFill>
                <a:latin typeface="Canva Sans"/>
                <a:ea typeface="Canva Sans"/>
                <a:cs typeface="Canva Sans"/>
                <a:sym typeface="Canva Sans"/>
              </a:rPr>
              <a:t>Kevin Durant:</a:t>
            </a:r>
          </a:p>
          <a:p>
            <a:pPr marL="640144" lvl="1" indent="-320072" algn="l">
              <a:lnSpc>
                <a:spcPts val="4151"/>
              </a:lnSpc>
              <a:buFont typeface="Arial"/>
              <a:buChar char="•"/>
            </a:pPr>
            <a:r>
              <a:rPr lang="en-US" sz="2965">
                <a:solidFill>
                  <a:srgbClr val="FFFFFF"/>
                </a:solidFill>
                <a:latin typeface="Canva Sans"/>
                <a:ea typeface="Canva Sans"/>
                <a:cs typeface="Canva Sans"/>
                <a:sym typeface="Canva Sans"/>
              </a:rPr>
              <a:t>Strong scorer with good shooting accuracy</a:t>
            </a:r>
          </a:p>
          <a:p>
            <a:pPr marL="640144" lvl="1" indent="-320072" algn="l">
              <a:lnSpc>
                <a:spcPts val="4151"/>
              </a:lnSpc>
              <a:buFont typeface="Arial"/>
              <a:buChar char="•"/>
            </a:pPr>
            <a:r>
              <a:rPr lang="en-US" sz="2965">
                <a:solidFill>
                  <a:srgbClr val="FFFFFF"/>
                </a:solidFill>
                <a:latin typeface="Canva Sans"/>
                <a:ea typeface="Canva Sans"/>
                <a:cs typeface="Canva Sans"/>
                <a:sym typeface="Canva Sans"/>
              </a:rPr>
              <a:t>Good at assists and rebounds</a:t>
            </a:r>
          </a:p>
          <a:p>
            <a:pPr algn="l">
              <a:lnSpc>
                <a:spcPts val="4151"/>
              </a:lnSpc>
            </a:pPr>
            <a:r>
              <a:rPr lang="en-US" sz="2965">
                <a:solidFill>
                  <a:srgbClr val="FFFFFF"/>
                </a:solidFill>
                <a:latin typeface="Canva Sans"/>
                <a:ea typeface="Canva Sans"/>
                <a:cs typeface="Canva Sans"/>
                <a:sym typeface="Canva Sans"/>
              </a:rPr>
              <a:t>Zach LaVine, Kawhi Leonard, Paul George:</a:t>
            </a:r>
          </a:p>
          <a:p>
            <a:pPr marL="640144" lvl="1" indent="-320072" algn="l">
              <a:lnSpc>
                <a:spcPts val="4151"/>
              </a:lnSpc>
              <a:buFont typeface="Arial"/>
              <a:buChar char="•"/>
            </a:pPr>
            <a:r>
              <a:rPr lang="en-US" sz="2965">
                <a:solidFill>
                  <a:srgbClr val="FFFFFF"/>
                </a:solidFill>
                <a:latin typeface="Canva Sans"/>
                <a:ea typeface="Canva Sans"/>
                <a:cs typeface="Canva Sans"/>
                <a:sym typeface="Canva Sans"/>
              </a:rPr>
              <a:t>Balanced in points, assists, rebounds</a:t>
            </a:r>
          </a:p>
          <a:p>
            <a:pPr marL="640144" lvl="1" indent="-320072" algn="l">
              <a:lnSpc>
                <a:spcPts val="4151"/>
              </a:lnSpc>
              <a:buFont typeface="Arial"/>
              <a:buChar char="•"/>
            </a:pPr>
            <a:r>
              <a:rPr lang="en-US" sz="2965">
                <a:solidFill>
                  <a:srgbClr val="FFFFFF"/>
                </a:solidFill>
                <a:latin typeface="Canva Sans"/>
                <a:ea typeface="Canva Sans"/>
                <a:cs typeface="Canva Sans"/>
                <a:sym typeface="Canva Sans"/>
              </a:rPr>
              <a:t>Some steals, but fewer</a:t>
            </a:r>
          </a:p>
          <a:p>
            <a:pPr algn="l">
              <a:lnSpc>
                <a:spcPts val="4151"/>
              </a:lnSpc>
            </a:pPr>
            <a:endParaRPr lang="en-US" sz="2965">
              <a:solidFill>
                <a:srgbClr val="FFFFFF"/>
              </a:solidFill>
              <a:latin typeface="Canva Sans"/>
              <a:ea typeface="Canva Sans"/>
              <a:cs typeface="Canva Sans"/>
              <a:sym typeface="Canva Sans"/>
            </a:endParaRPr>
          </a:p>
        </p:txBody>
      </p:sp>
      <p:sp>
        <p:nvSpPr>
          <p:cNvPr id="4" name="TextBox 4"/>
          <p:cNvSpPr txBox="1"/>
          <p:nvPr/>
        </p:nvSpPr>
        <p:spPr>
          <a:xfrm>
            <a:off x="3350408" y="887532"/>
            <a:ext cx="11587184" cy="1461775"/>
          </a:xfrm>
          <a:prstGeom prst="rect">
            <a:avLst/>
          </a:prstGeom>
        </p:spPr>
        <p:txBody>
          <a:bodyPr lIns="0" tIns="0" rIns="0" bIns="0" rtlCol="0" anchor="t">
            <a:spAutoFit/>
          </a:bodyPr>
          <a:lstStyle/>
          <a:p>
            <a:pPr algn="l">
              <a:lnSpc>
                <a:spcPts val="11211"/>
              </a:lnSpc>
            </a:pPr>
            <a:r>
              <a:rPr lang="en-US" sz="10100" spc="505">
                <a:solidFill>
                  <a:srgbClr val="F8BC3F"/>
                </a:solidFill>
                <a:latin typeface="Roboto"/>
                <a:ea typeface="Roboto"/>
                <a:cs typeface="Roboto"/>
                <a:sym typeface="Roboto"/>
              </a:rPr>
              <a:t>CONCLUSION 1/2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TextBox 3"/>
          <p:cNvSpPr txBox="1"/>
          <p:nvPr/>
        </p:nvSpPr>
        <p:spPr>
          <a:xfrm>
            <a:off x="2366324" y="3447365"/>
            <a:ext cx="17906684" cy="4718575"/>
          </a:xfrm>
          <a:prstGeom prst="rect">
            <a:avLst/>
          </a:prstGeom>
        </p:spPr>
        <p:txBody>
          <a:bodyPr lIns="0" tIns="0" rIns="0" bIns="0" rtlCol="0" anchor="t">
            <a:spAutoFit/>
          </a:bodyPr>
          <a:lstStyle/>
          <a:p>
            <a:pPr algn="l">
              <a:lnSpc>
                <a:spcPts val="4151"/>
              </a:lnSpc>
            </a:pPr>
            <a:r>
              <a:rPr lang="en-US" sz="2965">
                <a:solidFill>
                  <a:srgbClr val="FFFFFF"/>
                </a:solidFill>
                <a:latin typeface="Canva Sans"/>
                <a:ea typeface="Canva Sans"/>
                <a:cs typeface="Canva Sans"/>
                <a:sym typeface="Canva Sans"/>
              </a:rPr>
              <a:t>Assists:</a:t>
            </a:r>
          </a:p>
          <a:p>
            <a:pPr marL="640144" lvl="1" indent="-320072" algn="l">
              <a:lnSpc>
                <a:spcPts val="4151"/>
              </a:lnSpc>
              <a:buFont typeface="Arial"/>
              <a:buChar char="•"/>
            </a:pPr>
            <a:r>
              <a:rPr lang="en-US" sz="2965">
                <a:solidFill>
                  <a:srgbClr val="FFFFFF"/>
                </a:solidFill>
                <a:latin typeface="Canva Sans"/>
                <a:ea typeface="Canva Sans"/>
                <a:cs typeface="Canva Sans"/>
                <a:sym typeface="Canva Sans"/>
              </a:rPr>
              <a:t>Important for LeBron James, DeMar DeRozan (team playmakers)</a:t>
            </a:r>
          </a:p>
          <a:p>
            <a:pPr algn="l">
              <a:lnSpc>
                <a:spcPts val="4151"/>
              </a:lnSpc>
            </a:pPr>
            <a:r>
              <a:rPr lang="en-US" sz="2965">
                <a:solidFill>
                  <a:srgbClr val="FFFFFF"/>
                </a:solidFill>
                <a:latin typeface="Canva Sans"/>
                <a:ea typeface="Canva Sans"/>
                <a:cs typeface="Canva Sans"/>
                <a:sym typeface="Canva Sans"/>
              </a:rPr>
              <a:t>Steals:</a:t>
            </a:r>
          </a:p>
          <a:p>
            <a:pPr marL="640144" lvl="1" indent="-320072" algn="l">
              <a:lnSpc>
                <a:spcPts val="4151"/>
              </a:lnSpc>
              <a:buFont typeface="Arial"/>
              <a:buChar char="•"/>
            </a:pPr>
            <a:r>
              <a:rPr lang="en-US" sz="2965">
                <a:solidFill>
                  <a:srgbClr val="FFFFFF"/>
                </a:solidFill>
                <a:latin typeface="Canva Sans"/>
                <a:ea typeface="Canva Sans"/>
                <a:cs typeface="Canva Sans"/>
                <a:sym typeface="Canva Sans"/>
              </a:rPr>
              <a:t>Smaller stats but show defensive ability</a:t>
            </a:r>
          </a:p>
          <a:p>
            <a:pPr marL="640144" lvl="1" indent="-320072" algn="l">
              <a:lnSpc>
                <a:spcPts val="4151"/>
              </a:lnSpc>
              <a:buFont typeface="Arial"/>
              <a:buChar char="•"/>
            </a:pPr>
            <a:r>
              <a:rPr lang="en-US" sz="2965">
                <a:solidFill>
                  <a:srgbClr val="FFFFFF"/>
                </a:solidFill>
                <a:latin typeface="Canva Sans"/>
                <a:ea typeface="Canva Sans"/>
                <a:cs typeface="Canva Sans"/>
                <a:sym typeface="Canva Sans"/>
              </a:rPr>
              <a:t>Jimmy Butler, DeMar DeRozan stand out</a:t>
            </a:r>
          </a:p>
          <a:p>
            <a:pPr algn="l">
              <a:lnSpc>
                <a:spcPts val="4151"/>
              </a:lnSpc>
            </a:pPr>
            <a:r>
              <a:rPr lang="en-US" sz="2965">
                <a:solidFill>
                  <a:srgbClr val="FFFFFF"/>
                </a:solidFill>
                <a:latin typeface="Canva Sans"/>
                <a:ea typeface="Canva Sans"/>
                <a:cs typeface="Canva Sans"/>
                <a:sym typeface="Canva Sans"/>
              </a:rPr>
              <a:t>Field Goal %:</a:t>
            </a:r>
          </a:p>
          <a:p>
            <a:pPr marL="640144" lvl="1" indent="-320072" algn="l">
              <a:lnSpc>
                <a:spcPts val="4151"/>
              </a:lnSpc>
              <a:buFont typeface="Arial"/>
              <a:buChar char="•"/>
            </a:pPr>
            <a:r>
              <a:rPr lang="en-US" sz="2965">
                <a:solidFill>
                  <a:srgbClr val="FFFFFF"/>
                </a:solidFill>
                <a:latin typeface="Canva Sans"/>
                <a:ea typeface="Canva Sans"/>
                <a:cs typeface="Canva Sans"/>
                <a:sym typeface="Canva Sans"/>
              </a:rPr>
              <a:t>Shows efficient shooting</a:t>
            </a:r>
          </a:p>
          <a:p>
            <a:pPr marL="640144" lvl="1" indent="-320072" algn="l">
              <a:lnSpc>
                <a:spcPts val="4151"/>
              </a:lnSpc>
              <a:buFont typeface="Arial"/>
              <a:buChar char="•"/>
            </a:pPr>
            <a:r>
              <a:rPr lang="en-US" sz="2965">
                <a:solidFill>
                  <a:srgbClr val="FFFFFF"/>
                </a:solidFill>
                <a:latin typeface="Canva Sans"/>
                <a:ea typeface="Canva Sans"/>
                <a:cs typeface="Canva Sans"/>
                <a:sym typeface="Canva Sans"/>
              </a:rPr>
              <a:t>Kawhi Leonard and Paul George are consistent</a:t>
            </a:r>
          </a:p>
          <a:p>
            <a:pPr algn="l">
              <a:lnSpc>
                <a:spcPts val="4151"/>
              </a:lnSpc>
            </a:pPr>
            <a:endParaRPr lang="en-US" sz="2965">
              <a:solidFill>
                <a:srgbClr val="FFFFFF"/>
              </a:solidFill>
              <a:latin typeface="Canva Sans"/>
              <a:ea typeface="Canva Sans"/>
              <a:cs typeface="Canva Sans"/>
              <a:sym typeface="Canva Sans"/>
            </a:endParaRPr>
          </a:p>
        </p:txBody>
      </p:sp>
      <p:sp>
        <p:nvSpPr>
          <p:cNvPr id="4" name="TextBox 4"/>
          <p:cNvSpPr txBox="1"/>
          <p:nvPr/>
        </p:nvSpPr>
        <p:spPr>
          <a:xfrm>
            <a:off x="3552353" y="746171"/>
            <a:ext cx="11183294" cy="1461775"/>
          </a:xfrm>
          <a:prstGeom prst="rect">
            <a:avLst/>
          </a:prstGeom>
        </p:spPr>
        <p:txBody>
          <a:bodyPr lIns="0" tIns="0" rIns="0" bIns="0" rtlCol="0" anchor="t">
            <a:spAutoFit/>
          </a:bodyPr>
          <a:lstStyle/>
          <a:p>
            <a:pPr algn="l">
              <a:lnSpc>
                <a:spcPts val="11211"/>
              </a:lnSpc>
            </a:pPr>
            <a:r>
              <a:rPr lang="en-US" sz="10100" spc="505">
                <a:solidFill>
                  <a:srgbClr val="F8BC3F"/>
                </a:solidFill>
                <a:latin typeface="Roboto"/>
                <a:ea typeface="Roboto"/>
                <a:cs typeface="Roboto"/>
                <a:sym typeface="Roboto"/>
              </a:rPr>
              <a:t>CONCLUSION 2/2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3259533" y="4445950"/>
            <a:ext cx="12213213" cy="1461775"/>
          </a:xfrm>
          <a:prstGeom prst="rect">
            <a:avLst/>
          </a:prstGeom>
        </p:spPr>
        <p:txBody>
          <a:bodyPr lIns="0" tIns="0" rIns="0" bIns="0" rtlCol="0" anchor="t">
            <a:spAutoFit/>
          </a:bodyPr>
          <a:lstStyle/>
          <a:p>
            <a:pPr algn="l">
              <a:lnSpc>
                <a:spcPts val="11211"/>
              </a:lnSpc>
            </a:pPr>
            <a:r>
              <a:rPr lang="en-US" sz="10100" spc="505" dirty="0">
                <a:solidFill>
                  <a:srgbClr val="F8BC3F"/>
                </a:solidFill>
                <a:latin typeface="Roboto"/>
                <a:ea typeface="Roboto"/>
                <a:cs typeface="Roboto"/>
                <a:sym typeface="Roboto"/>
              </a:rPr>
              <a:t>RECOMENDATION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24242"/>
        </a:solidFill>
        <a:effectLst/>
      </p:bgPr>
    </p:bg>
    <p:spTree>
      <p:nvGrpSpPr>
        <p:cNvPr id="1" name=""/>
        <p:cNvGrpSpPr/>
        <p:nvPr/>
      </p:nvGrpSpPr>
      <p:grpSpPr>
        <a:xfrm>
          <a:off x="0" y="0"/>
          <a:ext cx="0" cy="0"/>
          <a:chOff x="0" y="0"/>
          <a:chExt cx="0" cy="0"/>
        </a:xfrm>
      </p:grpSpPr>
      <p:sp>
        <p:nvSpPr>
          <p:cNvPr id="2" name="TextBox 2"/>
          <p:cNvSpPr txBox="1"/>
          <p:nvPr/>
        </p:nvSpPr>
        <p:spPr>
          <a:xfrm>
            <a:off x="2910127" y="1257300"/>
            <a:ext cx="12292496" cy="1566544"/>
          </a:xfrm>
          <a:prstGeom prst="rect">
            <a:avLst/>
          </a:prstGeom>
        </p:spPr>
        <p:txBody>
          <a:bodyPr wrap="square" lIns="0" tIns="0" rIns="0" bIns="0" rtlCol="0" anchor="t">
            <a:spAutoFit/>
          </a:bodyPr>
          <a:lstStyle/>
          <a:p>
            <a:pPr algn="ctr">
              <a:lnSpc>
                <a:spcPts val="12880"/>
              </a:lnSpc>
            </a:pPr>
            <a:r>
              <a:rPr lang="en-US" sz="9200" b="1" dirty="0">
                <a:solidFill>
                  <a:srgbClr val="FFFFFF"/>
                </a:solidFill>
                <a:latin typeface="Canva Sans Bold"/>
                <a:ea typeface="Canva Sans Bold"/>
                <a:cs typeface="Canva Sans Bold"/>
                <a:sym typeface="Canva Sans Bold"/>
              </a:rPr>
              <a:t>TRADING TARGET</a:t>
            </a:r>
          </a:p>
        </p:txBody>
      </p:sp>
      <p:sp>
        <p:nvSpPr>
          <p:cNvPr id="3" name="TextBox 3"/>
          <p:cNvSpPr txBox="1"/>
          <p:nvPr/>
        </p:nvSpPr>
        <p:spPr>
          <a:xfrm>
            <a:off x="2139705" y="4585652"/>
            <a:ext cx="1496020" cy="1443173"/>
          </a:xfrm>
          <a:prstGeom prst="rect">
            <a:avLst/>
          </a:prstGeom>
        </p:spPr>
        <p:txBody>
          <a:bodyPr lIns="0" tIns="0" rIns="0" bIns="0" rtlCol="0" anchor="t">
            <a:spAutoFit/>
          </a:bodyPr>
          <a:lstStyle/>
          <a:p>
            <a:pPr algn="ctr">
              <a:lnSpc>
                <a:spcPts val="11805"/>
              </a:lnSpc>
            </a:pPr>
            <a:r>
              <a:rPr lang="en-US" sz="8432" b="1" u="sng" dirty="0">
                <a:solidFill>
                  <a:schemeClr val="accent6">
                    <a:lumMod val="75000"/>
                  </a:schemeClr>
                </a:solidFill>
                <a:latin typeface="Canva Sans Bold"/>
                <a:ea typeface="Canva Sans Bold"/>
                <a:cs typeface="Canva Sans Bold"/>
                <a:sym typeface="Canva Sans Bold"/>
                <a:hlinkClick r:id="rId3" action="ppaction://hlinksldjump">
                  <a:extLst>
                    <a:ext uri="{A12FA001-AC4F-418D-AE19-62706E023703}">
                      <ahyp:hlinkClr xmlns:ahyp="http://schemas.microsoft.com/office/drawing/2018/hyperlinkcolor" val="tx"/>
                    </a:ext>
                  </a:extLst>
                </a:hlinkClick>
              </a:rPr>
              <a:t>PG</a:t>
            </a:r>
          </a:p>
        </p:txBody>
      </p:sp>
      <p:sp>
        <p:nvSpPr>
          <p:cNvPr id="4" name="TextBox 4"/>
          <p:cNvSpPr txBox="1"/>
          <p:nvPr/>
        </p:nvSpPr>
        <p:spPr>
          <a:xfrm>
            <a:off x="5221135" y="4585652"/>
            <a:ext cx="1316608" cy="1443173"/>
          </a:xfrm>
          <a:prstGeom prst="rect">
            <a:avLst/>
          </a:prstGeom>
        </p:spPr>
        <p:txBody>
          <a:bodyPr lIns="0" tIns="0" rIns="0" bIns="0" rtlCol="0" anchor="t">
            <a:spAutoFit/>
          </a:bodyPr>
          <a:lstStyle/>
          <a:p>
            <a:pPr algn="ctr">
              <a:lnSpc>
                <a:spcPts val="11805"/>
              </a:lnSpc>
            </a:pPr>
            <a:r>
              <a:rPr lang="en-US" sz="8432" b="1" u="sng" dirty="0">
                <a:solidFill>
                  <a:schemeClr val="accent6">
                    <a:lumMod val="75000"/>
                  </a:schemeClr>
                </a:solidFill>
                <a:latin typeface="Canva Sans Bold"/>
                <a:ea typeface="Canva Sans Bold"/>
                <a:cs typeface="Canva Sans Bold"/>
                <a:sym typeface="Canva Sans Bold"/>
                <a:hlinkClick r:id="rId4" action="ppaction://hlinksldjump">
                  <a:extLst>
                    <a:ext uri="{A12FA001-AC4F-418D-AE19-62706E023703}">
                      <ahyp:hlinkClr xmlns:ahyp="http://schemas.microsoft.com/office/drawing/2018/hyperlinkcolor" val="tx"/>
                    </a:ext>
                  </a:extLst>
                </a:hlinkClick>
              </a:rPr>
              <a:t>PF</a:t>
            </a:r>
          </a:p>
        </p:txBody>
      </p:sp>
      <p:sp>
        <p:nvSpPr>
          <p:cNvPr id="5" name="TextBox 5"/>
          <p:cNvSpPr txBox="1"/>
          <p:nvPr/>
        </p:nvSpPr>
        <p:spPr>
          <a:xfrm>
            <a:off x="8769065" y="4585652"/>
            <a:ext cx="749871" cy="1443173"/>
          </a:xfrm>
          <a:prstGeom prst="rect">
            <a:avLst/>
          </a:prstGeom>
        </p:spPr>
        <p:txBody>
          <a:bodyPr lIns="0" tIns="0" rIns="0" bIns="0" rtlCol="0" anchor="t">
            <a:spAutoFit/>
          </a:bodyPr>
          <a:lstStyle/>
          <a:p>
            <a:pPr algn="ctr">
              <a:lnSpc>
                <a:spcPts val="11805"/>
              </a:lnSpc>
            </a:pPr>
            <a:r>
              <a:rPr lang="en-US" sz="8432" b="1" u="sng" dirty="0">
                <a:solidFill>
                  <a:schemeClr val="accent6">
                    <a:lumMod val="75000"/>
                  </a:schemeClr>
                </a:solidFill>
                <a:latin typeface="Canva Sans Bold"/>
                <a:ea typeface="Canva Sans Bold"/>
                <a:cs typeface="Canva Sans Bold"/>
                <a:sym typeface="Canva Sans Bold"/>
                <a:hlinkClick r:id="rId5" action="ppaction://hlinksldjump">
                  <a:extLst>
                    <a:ext uri="{A12FA001-AC4F-418D-AE19-62706E023703}">
                      <ahyp:hlinkClr xmlns:ahyp="http://schemas.microsoft.com/office/drawing/2018/hyperlinkcolor" val="tx"/>
                    </a:ext>
                  </a:extLst>
                </a:hlinkClick>
              </a:rPr>
              <a:t>C</a:t>
            </a:r>
          </a:p>
        </p:txBody>
      </p:sp>
      <p:sp>
        <p:nvSpPr>
          <p:cNvPr id="6" name="TextBox 6"/>
          <p:cNvSpPr txBox="1"/>
          <p:nvPr/>
        </p:nvSpPr>
        <p:spPr>
          <a:xfrm>
            <a:off x="11495390" y="4585652"/>
            <a:ext cx="1274787" cy="1443173"/>
          </a:xfrm>
          <a:prstGeom prst="rect">
            <a:avLst/>
          </a:prstGeom>
        </p:spPr>
        <p:txBody>
          <a:bodyPr lIns="0" tIns="0" rIns="0" bIns="0" rtlCol="0" anchor="t">
            <a:spAutoFit/>
          </a:bodyPr>
          <a:lstStyle/>
          <a:p>
            <a:pPr algn="ctr">
              <a:lnSpc>
                <a:spcPts val="11805"/>
              </a:lnSpc>
            </a:pPr>
            <a:r>
              <a:rPr lang="en-US" sz="8432" b="1" u="sng" dirty="0">
                <a:solidFill>
                  <a:schemeClr val="accent6">
                    <a:lumMod val="75000"/>
                  </a:schemeClr>
                </a:solidFill>
                <a:latin typeface="Canva Sans Bold"/>
                <a:ea typeface="Canva Sans Bold"/>
                <a:cs typeface="Canva Sans Bold"/>
                <a:sym typeface="Canva Sans Bold"/>
                <a:hlinkClick r:id="rId6" action="ppaction://hlinksldjump">
                  <a:extLst>
                    <a:ext uri="{A12FA001-AC4F-418D-AE19-62706E023703}">
                      <ahyp:hlinkClr xmlns:ahyp="http://schemas.microsoft.com/office/drawing/2018/hyperlinkcolor" val="tx"/>
                    </a:ext>
                  </a:extLst>
                </a:hlinkClick>
              </a:rPr>
              <a:t>SF</a:t>
            </a:r>
          </a:p>
        </p:txBody>
      </p:sp>
      <p:sp>
        <p:nvSpPr>
          <p:cNvPr id="7" name="TextBox 7"/>
          <p:cNvSpPr txBox="1"/>
          <p:nvPr/>
        </p:nvSpPr>
        <p:spPr>
          <a:xfrm>
            <a:off x="14742032" y="4585652"/>
            <a:ext cx="1945768" cy="1443173"/>
          </a:xfrm>
          <a:prstGeom prst="rect">
            <a:avLst/>
          </a:prstGeom>
        </p:spPr>
        <p:txBody>
          <a:bodyPr wrap="square" lIns="0" tIns="0" rIns="0" bIns="0" rtlCol="0" anchor="t">
            <a:spAutoFit/>
          </a:bodyPr>
          <a:lstStyle/>
          <a:p>
            <a:pPr algn="ctr">
              <a:lnSpc>
                <a:spcPts val="11805"/>
              </a:lnSpc>
            </a:pPr>
            <a:r>
              <a:rPr lang="en-US" sz="8432" b="1" u="sng" dirty="0">
                <a:solidFill>
                  <a:schemeClr val="accent6">
                    <a:lumMod val="75000"/>
                  </a:schemeClr>
                </a:solidFill>
                <a:latin typeface="Canva Sans Bold"/>
                <a:ea typeface="Canva Sans Bold"/>
                <a:cs typeface="Canva Sans Bold"/>
                <a:sym typeface="Canva Sans Bold"/>
                <a:hlinkClick r:id="rId7" action="ppaction://hlinksldjump">
                  <a:extLst>
                    <a:ext uri="{A12FA001-AC4F-418D-AE19-62706E023703}">
                      <ahyp:hlinkClr xmlns:ahyp="http://schemas.microsoft.com/office/drawing/2018/hyperlinkcolor" val="tx"/>
                    </a:ext>
                  </a:extLst>
                </a:hlinkClick>
              </a:rPr>
              <a:t>SG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0"/>
            <a:ext cx="5677315" cy="8477315"/>
            <a:chOff x="0" y="0"/>
            <a:chExt cx="7569753" cy="11303086"/>
          </a:xfrm>
        </p:grpSpPr>
        <p:pic>
          <p:nvPicPr>
            <p:cNvPr id="3" name="Picture 3"/>
            <p:cNvPicPr>
              <a:picLocks noChangeAspect="1"/>
            </p:cNvPicPr>
            <p:nvPr/>
          </p:nvPicPr>
          <p:blipFill>
            <a:blip r:embed="rId2"/>
            <a:srcRect l="16514" r="16514"/>
            <a:stretch>
              <a:fillRect/>
            </a:stretch>
          </p:blipFill>
          <p:spPr>
            <a:xfrm>
              <a:off x="0" y="0"/>
              <a:ext cx="7569753" cy="11303086"/>
            </a:xfrm>
            <a:prstGeom prst="rect">
              <a:avLst/>
            </a:prstGeom>
          </p:spPr>
        </p:pic>
      </p:grpSp>
      <p:sp>
        <p:nvSpPr>
          <p:cNvPr id="4" name="Freeform 4"/>
          <p:cNvSpPr/>
          <p:nvPr/>
        </p:nvSpPr>
        <p:spPr>
          <a:xfrm>
            <a:off x="131445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5495270" y="0"/>
            <a:ext cx="1269524" cy="1269524"/>
            <a:chOff x="0" y="0"/>
            <a:chExt cx="334360" cy="334360"/>
          </a:xfrm>
        </p:grpSpPr>
        <p:sp>
          <p:nvSpPr>
            <p:cNvPr id="6" name="Freeform 6"/>
            <p:cNvSpPr/>
            <p:nvPr/>
          </p:nvSpPr>
          <p:spPr>
            <a:xfrm>
              <a:off x="0" y="0"/>
              <a:ext cx="334360" cy="334360"/>
            </a:xfrm>
            <a:custGeom>
              <a:avLst/>
              <a:gdLst/>
              <a:ahLst/>
              <a:cxnLst/>
              <a:rect l="l" t="t" r="r" b="b"/>
              <a:pathLst>
                <a:path w="334360" h="334360">
                  <a:moveTo>
                    <a:pt x="0" y="0"/>
                  </a:moveTo>
                  <a:lnTo>
                    <a:pt x="334360" y="0"/>
                  </a:lnTo>
                  <a:lnTo>
                    <a:pt x="334360" y="334360"/>
                  </a:lnTo>
                  <a:lnTo>
                    <a:pt x="0" y="334360"/>
                  </a:lnTo>
                  <a:close/>
                </a:path>
              </a:pathLst>
            </a:custGeom>
            <a:solidFill>
              <a:srgbClr val="424242"/>
            </a:solidFill>
          </p:spPr>
          <p:txBody>
            <a:bodyPr/>
            <a:lstStyle/>
            <a:p>
              <a:endParaRPr lang="en-US"/>
            </a:p>
          </p:txBody>
        </p:sp>
        <p:sp>
          <p:nvSpPr>
            <p:cNvPr id="7" name="TextBox 7"/>
            <p:cNvSpPr txBox="1"/>
            <p:nvPr/>
          </p:nvSpPr>
          <p:spPr>
            <a:xfrm>
              <a:off x="0" y="-38100"/>
              <a:ext cx="334360" cy="37246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694039" y="197676"/>
            <a:ext cx="871988" cy="874173"/>
          </a:xfrm>
          <a:custGeom>
            <a:avLst/>
            <a:gdLst/>
            <a:ahLst/>
            <a:cxnLst/>
            <a:rect l="l" t="t" r="r" b="b"/>
            <a:pathLst>
              <a:path w="871988" h="874173">
                <a:moveTo>
                  <a:pt x="0" y="0"/>
                </a:moveTo>
                <a:lnTo>
                  <a:pt x="871987" y="0"/>
                </a:lnTo>
                <a:lnTo>
                  <a:pt x="871987" y="874173"/>
                </a:lnTo>
                <a:lnTo>
                  <a:pt x="0" y="8741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7242366" y="2041114"/>
            <a:ext cx="1045634" cy="1093474"/>
          </a:xfrm>
          <a:custGeom>
            <a:avLst/>
            <a:gdLst/>
            <a:ahLst/>
            <a:cxnLst/>
            <a:rect l="l" t="t" r="r" b="b"/>
            <a:pathLst>
              <a:path w="1045634" h="1093474">
                <a:moveTo>
                  <a:pt x="0" y="0"/>
                </a:moveTo>
                <a:lnTo>
                  <a:pt x="1045634" y="0"/>
                </a:lnTo>
                <a:lnTo>
                  <a:pt x="1045634" y="1093474"/>
                </a:lnTo>
                <a:lnTo>
                  <a:pt x="0" y="10934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1028700" y="8830337"/>
            <a:ext cx="5677315" cy="1845127"/>
          </a:xfrm>
          <a:custGeom>
            <a:avLst/>
            <a:gdLst/>
            <a:ahLst/>
            <a:cxnLst/>
            <a:rect l="l" t="t" r="r" b="b"/>
            <a:pathLst>
              <a:path w="5677315" h="1845127">
                <a:moveTo>
                  <a:pt x="0" y="0"/>
                </a:moveTo>
                <a:lnTo>
                  <a:pt x="5677315" y="0"/>
                </a:lnTo>
                <a:lnTo>
                  <a:pt x="5677315" y="1845127"/>
                </a:lnTo>
                <a:lnTo>
                  <a:pt x="0" y="184512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1" name="TextBox 11"/>
          <p:cNvSpPr txBox="1"/>
          <p:nvPr/>
        </p:nvSpPr>
        <p:spPr>
          <a:xfrm>
            <a:off x="7336560" y="1712433"/>
            <a:ext cx="9074852" cy="1213208"/>
          </a:xfrm>
          <a:prstGeom prst="rect">
            <a:avLst/>
          </a:prstGeom>
        </p:spPr>
        <p:txBody>
          <a:bodyPr lIns="0" tIns="0" rIns="0" bIns="0" rtlCol="0" anchor="t">
            <a:spAutoFit/>
          </a:bodyPr>
          <a:lstStyle/>
          <a:p>
            <a:pPr algn="l">
              <a:lnSpc>
                <a:spcPts val="9318"/>
              </a:lnSpc>
            </a:pPr>
            <a:r>
              <a:rPr lang="en-US" sz="8394" spc="419">
                <a:solidFill>
                  <a:srgbClr val="F8BC3F"/>
                </a:solidFill>
                <a:latin typeface="Roboto"/>
                <a:ea typeface="Roboto"/>
                <a:cs typeface="Roboto"/>
                <a:sym typeface="Roboto"/>
              </a:rPr>
              <a:t>BACKGROUND</a:t>
            </a:r>
          </a:p>
        </p:txBody>
      </p:sp>
      <p:sp>
        <p:nvSpPr>
          <p:cNvPr id="12" name="TextBox 12"/>
          <p:cNvSpPr txBox="1"/>
          <p:nvPr/>
        </p:nvSpPr>
        <p:spPr>
          <a:xfrm>
            <a:off x="7336560" y="3442400"/>
            <a:ext cx="7865340" cy="5034915"/>
          </a:xfrm>
          <a:prstGeom prst="rect">
            <a:avLst/>
          </a:prstGeom>
        </p:spPr>
        <p:txBody>
          <a:bodyPr lIns="0" tIns="0" rIns="0" bIns="0" rtlCol="0" anchor="t">
            <a:spAutoFit/>
          </a:bodyPr>
          <a:lstStyle/>
          <a:p>
            <a:pPr algn="l">
              <a:lnSpc>
                <a:spcPts val="3359"/>
              </a:lnSpc>
            </a:pPr>
            <a:r>
              <a:rPr lang="en-US" sz="2400">
                <a:solidFill>
                  <a:srgbClr val="000000"/>
                </a:solidFill>
                <a:latin typeface="Poppins Light"/>
                <a:ea typeface="Poppins Light"/>
                <a:cs typeface="Poppins Light"/>
                <a:sym typeface="Poppins Light"/>
              </a:rPr>
              <a:t>The San Antonio Spurs management plans to rebuild the roster for the 2023 season to improve team performance. This requires in-depth player statistics analysis to identify the best players by position as a basis for trading and recruitment decisions. Currently, low competition for starting spots causes core players to play consistently without much challenge, leading to reduced motivation and limited opportunities for new talent to emerge. Therefore, new players, including star players, are needed to renew competition and strengthen the team's depth.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grpSp>
        <p:nvGrpSpPr>
          <p:cNvPr id="3" name="Group 3"/>
          <p:cNvGrpSpPr/>
          <p:nvPr/>
        </p:nvGrpSpPr>
        <p:grpSpPr>
          <a:xfrm>
            <a:off x="1673041" y="2442314"/>
            <a:ext cx="2437766" cy="6815986"/>
            <a:chOff x="0" y="0"/>
            <a:chExt cx="3250355" cy="9087981"/>
          </a:xfrm>
        </p:grpSpPr>
        <p:pic>
          <p:nvPicPr>
            <p:cNvPr id="4" name="Picture 4"/>
            <p:cNvPicPr>
              <a:picLocks noChangeAspect="1"/>
            </p:cNvPicPr>
            <p:nvPr/>
          </p:nvPicPr>
          <p:blipFill>
            <a:blip r:embed="rId4"/>
            <a:srcRect l="32117" r="32117"/>
            <a:stretch>
              <a:fillRect/>
            </a:stretch>
          </p:blipFill>
          <p:spPr>
            <a:xfrm>
              <a:off x="0" y="0"/>
              <a:ext cx="3250355" cy="9087981"/>
            </a:xfrm>
            <a:prstGeom prst="rect">
              <a:avLst/>
            </a:prstGeom>
          </p:spPr>
        </p:pic>
      </p:grpSp>
      <p:grpSp>
        <p:nvGrpSpPr>
          <p:cNvPr id="5" name="Group 5"/>
          <p:cNvGrpSpPr/>
          <p:nvPr/>
        </p:nvGrpSpPr>
        <p:grpSpPr>
          <a:xfrm>
            <a:off x="4852243" y="2442314"/>
            <a:ext cx="2437766" cy="6815986"/>
            <a:chOff x="0" y="0"/>
            <a:chExt cx="3250355" cy="9087981"/>
          </a:xfrm>
        </p:grpSpPr>
        <p:pic>
          <p:nvPicPr>
            <p:cNvPr id="6" name="Picture 6"/>
            <p:cNvPicPr>
              <a:picLocks noChangeAspect="1"/>
            </p:cNvPicPr>
            <p:nvPr/>
          </p:nvPicPr>
          <p:blipFill>
            <a:blip r:embed="rId5"/>
            <a:srcRect l="38085" r="38085"/>
            <a:stretch>
              <a:fillRect/>
            </a:stretch>
          </p:blipFill>
          <p:spPr>
            <a:xfrm>
              <a:off x="0" y="0"/>
              <a:ext cx="3250355" cy="9087981"/>
            </a:xfrm>
            <a:prstGeom prst="rect">
              <a:avLst/>
            </a:prstGeom>
          </p:spPr>
        </p:pic>
      </p:grpSp>
      <p:grpSp>
        <p:nvGrpSpPr>
          <p:cNvPr id="7" name="Group 7"/>
          <p:cNvGrpSpPr/>
          <p:nvPr/>
        </p:nvGrpSpPr>
        <p:grpSpPr>
          <a:xfrm>
            <a:off x="8031444" y="2442314"/>
            <a:ext cx="2437766" cy="6815986"/>
            <a:chOff x="0" y="0"/>
            <a:chExt cx="3250355" cy="9087981"/>
          </a:xfrm>
        </p:grpSpPr>
        <p:pic>
          <p:nvPicPr>
            <p:cNvPr id="8" name="Picture 8"/>
            <p:cNvPicPr>
              <a:picLocks noChangeAspect="1"/>
            </p:cNvPicPr>
            <p:nvPr/>
          </p:nvPicPr>
          <p:blipFill>
            <a:blip r:embed="rId6"/>
            <a:srcRect l="39940" r="39940"/>
            <a:stretch>
              <a:fillRect/>
            </a:stretch>
          </p:blipFill>
          <p:spPr>
            <a:xfrm>
              <a:off x="0" y="0"/>
              <a:ext cx="3250355" cy="9087981"/>
            </a:xfrm>
            <a:prstGeom prst="rect">
              <a:avLst/>
            </a:prstGeom>
          </p:spPr>
        </p:pic>
      </p:grpSp>
      <p:grpSp>
        <p:nvGrpSpPr>
          <p:cNvPr id="9" name="Group 9"/>
          <p:cNvGrpSpPr/>
          <p:nvPr/>
        </p:nvGrpSpPr>
        <p:grpSpPr>
          <a:xfrm>
            <a:off x="11157176" y="2442314"/>
            <a:ext cx="2437766" cy="6815986"/>
            <a:chOff x="0" y="0"/>
            <a:chExt cx="3250355" cy="9087981"/>
          </a:xfrm>
        </p:grpSpPr>
        <p:pic>
          <p:nvPicPr>
            <p:cNvPr id="10" name="Picture 10"/>
            <p:cNvPicPr>
              <a:picLocks noChangeAspect="1"/>
            </p:cNvPicPr>
            <p:nvPr/>
          </p:nvPicPr>
          <p:blipFill>
            <a:blip r:embed="rId7"/>
            <a:srcRect l="37057" r="37057"/>
            <a:stretch>
              <a:fillRect/>
            </a:stretch>
          </p:blipFill>
          <p:spPr>
            <a:xfrm>
              <a:off x="0" y="0"/>
              <a:ext cx="3250355" cy="9087981"/>
            </a:xfrm>
            <a:prstGeom prst="rect">
              <a:avLst/>
            </a:prstGeom>
          </p:spPr>
        </p:pic>
      </p:grpSp>
      <p:grpSp>
        <p:nvGrpSpPr>
          <p:cNvPr id="11" name="Group 11"/>
          <p:cNvGrpSpPr/>
          <p:nvPr/>
        </p:nvGrpSpPr>
        <p:grpSpPr>
          <a:xfrm>
            <a:off x="14177193" y="2442314"/>
            <a:ext cx="2437766" cy="6815986"/>
            <a:chOff x="0" y="0"/>
            <a:chExt cx="3250355" cy="9087981"/>
          </a:xfrm>
        </p:grpSpPr>
        <p:pic>
          <p:nvPicPr>
            <p:cNvPr id="12" name="Picture 12"/>
            <p:cNvPicPr>
              <a:picLocks noChangeAspect="1"/>
            </p:cNvPicPr>
            <p:nvPr/>
          </p:nvPicPr>
          <p:blipFill>
            <a:blip r:embed="rId8"/>
            <a:srcRect l="38085" r="38085"/>
            <a:stretch>
              <a:fillRect/>
            </a:stretch>
          </p:blipFill>
          <p:spPr>
            <a:xfrm>
              <a:off x="0" y="0"/>
              <a:ext cx="3250355" cy="9087981"/>
            </a:xfrm>
            <a:prstGeom prst="rect">
              <a:avLst/>
            </a:prstGeom>
          </p:spPr>
        </p:pic>
      </p:grpSp>
      <p:sp>
        <p:nvSpPr>
          <p:cNvPr id="13" name="TextBox 13"/>
          <p:cNvSpPr txBox="1"/>
          <p:nvPr/>
        </p:nvSpPr>
        <p:spPr>
          <a:xfrm>
            <a:off x="2639755" y="624441"/>
            <a:ext cx="12843501" cy="1445963"/>
          </a:xfrm>
          <a:prstGeom prst="rect">
            <a:avLst/>
          </a:prstGeom>
        </p:spPr>
        <p:txBody>
          <a:bodyPr lIns="0" tIns="0" rIns="0" bIns="0" rtlCol="0" anchor="t">
            <a:spAutoFit/>
          </a:bodyPr>
          <a:lstStyle/>
          <a:p>
            <a:pPr algn="ctr">
              <a:lnSpc>
                <a:spcPts val="11805"/>
              </a:lnSpc>
            </a:pPr>
            <a:r>
              <a:rPr lang="en-US" sz="8432" b="1">
                <a:solidFill>
                  <a:srgbClr val="F8BC3F"/>
                </a:solidFill>
                <a:latin typeface="Canva Sans Bold"/>
                <a:ea typeface="Canva Sans Bold"/>
                <a:cs typeface="Canva Sans Bold"/>
                <a:sym typeface="Canva Sans Bold"/>
              </a:rPr>
              <a:t>POINT GUARD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grpSp>
        <p:nvGrpSpPr>
          <p:cNvPr id="3" name="Group 3"/>
          <p:cNvGrpSpPr/>
          <p:nvPr/>
        </p:nvGrpSpPr>
        <p:grpSpPr>
          <a:xfrm>
            <a:off x="4852243" y="2442314"/>
            <a:ext cx="2437766" cy="6815986"/>
            <a:chOff x="0" y="0"/>
            <a:chExt cx="3250355" cy="9087981"/>
          </a:xfrm>
        </p:grpSpPr>
        <p:pic>
          <p:nvPicPr>
            <p:cNvPr id="4" name="Picture 4"/>
            <p:cNvPicPr>
              <a:picLocks noChangeAspect="1"/>
            </p:cNvPicPr>
            <p:nvPr/>
          </p:nvPicPr>
          <p:blipFill>
            <a:blip r:embed="rId4"/>
            <a:srcRect l="36431" r="36431"/>
            <a:stretch>
              <a:fillRect/>
            </a:stretch>
          </p:blipFill>
          <p:spPr>
            <a:xfrm>
              <a:off x="0" y="0"/>
              <a:ext cx="3250355" cy="9087981"/>
            </a:xfrm>
            <a:prstGeom prst="rect">
              <a:avLst/>
            </a:prstGeom>
          </p:spPr>
        </p:pic>
      </p:grpSp>
      <p:grpSp>
        <p:nvGrpSpPr>
          <p:cNvPr id="5" name="Group 5"/>
          <p:cNvGrpSpPr/>
          <p:nvPr/>
        </p:nvGrpSpPr>
        <p:grpSpPr>
          <a:xfrm>
            <a:off x="8031444" y="2442314"/>
            <a:ext cx="2437766" cy="6815986"/>
            <a:chOff x="0" y="0"/>
            <a:chExt cx="3250355" cy="9087981"/>
          </a:xfrm>
        </p:grpSpPr>
        <p:pic>
          <p:nvPicPr>
            <p:cNvPr id="6" name="Picture 6"/>
            <p:cNvPicPr>
              <a:picLocks noChangeAspect="1"/>
            </p:cNvPicPr>
            <p:nvPr/>
          </p:nvPicPr>
          <p:blipFill>
            <a:blip r:embed="rId5"/>
            <a:srcRect l="38085" r="38085"/>
            <a:stretch>
              <a:fillRect/>
            </a:stretch>
          </p:blipFill>
          <p:spPr>
            <a:xfrm>
              <a:off x="0" y="0"/>
              <a:ext cx="3250355" cy="9087981"/>
            </a:xfrm>
            <a:prstGeom prst="rect">
              <a:avLst/>
            </a:prstGeom>
          </p:spPr>
        </p:pic>
      </p:grpSp>
      <p:grpSp>
        <p:nvGrpSpPr>
          <p:cNvPr id="7" name="Group 7"/>
          <p:cNvGrpSpPr/>
          <p:nvPr/>
        </p:nvGrpSpPr>
        <p:grpSpPr>
          <a:xfrm>
            <a:off x="11157176" y="2442314"/>
            <a:ext cx="2437766" cy="6815986"/>
            <a:chOff x="0" y="0"/>
            <a:chExt cx="3250355" cy="9087981"/>
          </a:xfrm>
        </p:grpSpPr>
        <p:pic>
          <p:nvPicPr>
            <p:cNvPr id="8" name="Picture 8"/>
            <p:cNvPicPr>
              <a:picLocks noChangeAspect="1"/>
            </p:cNvPicPr>
            <p:nvPr/>
          </p:nvPicPr>
          <p:blipFill>
            <a:blip r:embed="rId6"/>
            <a:srcRect l="38085" r="38085"/>
            <a:stretch>
              <a:fillRect/>
            </a:stretch>
          </p:blipFill>
          <p:spPr>
            <a:xfrm>
              <a:off x="0" y="0"/>
              <a:ext cx="3250355" cy="9087981"/>
            </a:xfrm>
            <a:prstGeom prst="rect">
              <a:avLst/>
            </a:prstGeom>
          </p:spPr>
        </p:pic>
      </p:grpSp>
      <p:grpSp>
        <p:nvGrpSpPr>
          <p:cNvPr id="9" name="Group 9"/>
          <p:cNvGrpSpPr/>
          <p:nvPr/>
        </p:nvGrpSpPr>
        <p:grpSpPr>
          <a:xfrm>
            <a:off x="14177193" y="2442314"/>
            <a:ext cx="2437766" cy="6815986"/>
            <a:chOff x="0" y="0"/>
            <a:chExt cx="3250355" cy="9087981"/>
          </a:xfrm>
        </p:grpSpPr>
        <p:pic>
          <p:nvPicPr>
            <p:cNvPr id="10" name="Picture 10"/>
            <p:cNvPicPr>
              <a:picLocks noChangeAspect="1"/>
            </p:cNvPicPr>
            <p:nvPr/>
          </p:nvPicPr>
          <p:blipFill>
            <a:blip r:embed="rId7"/>
            <a:srcRect l="32117" r="32117"/>
            <a:stretch>
              <a:fillRect/>
            </a:stretch>
          </p:blipFill>
          <p:spPr>
            <a:xfrm>
              <a:off x="0" y="0"/>
              <a:ext cx="3250355" cy="9087981"/>
            </a:xfrm>
            <a:prstGeom prst="rect">
              <a:avLst/>
            </a:prstGeom>
          </p:spPr>
        </p:pic>
      </p:grpSp>
      <p:grpSp>
        <p:nvGrpSpPr>
          <p:cNvPr id="11" name="Group 11"/>
          <p:cNvGrpSpPr/>
          <p:nvPr/>
        </p:nvGrpSpPr>
        <p:grpSpPr>
          <a:xfrm>
            <a:off x="1673041" y="2442314"/>
            <a:ext cx="2437766" cy="6815986"/>
            <a:chOff x="0" y="0"/>
            <a:chExt cx="3250355" cy="9087981"/>
          </a:xfrm>
        </p:grpSpPr>
        <p:pic>
          <p:nvPicPr>
            <p:cNvPr id="12" name="Picture 12"/>
            <p:cNvPicPr>
              <a:picLocks noChangeAspect="1"/>
            </p:cNvPicPr>
            <p:nvPr/>
          </p:nvPicPr>
          <p:blipFill>
            <a:blip r:embed="rId8"/>
            <a:srcRect l="38085" r="38085"/>
            <a:stretch>
              <a:fillRect/>
            </a:stretch>
          </p:blipFill>
          <p:spPr>
            <a:xfrm>
              <a:off x="0" y="0"/>
              <a:ext cx="3250355" cy="9087981"/>
            </a:xfrm>
            <a:prstGeom prst="rect">
              <a:avLst/>
            </a:prstGeom>
          </p:spPr>
        </p:pic>
      </p:grpSp>
      <p:sp>
        <p:nvSpPr>
          <p:cNvPr id="13" name="TextBox 13"/>
          <p:cNvSpPr txBox="1"/>
          <p:nvPr/>
        </p:nvSpPr>
        <p:spPr>
          <a:xfrm>
            <a:off x="2828577" y="624441"/>
            <a:ext cx="12843501" cy="1445963"/>
          </a:xfrm>
          <a:prstGeom prst="rect">
            <a:avLst/>
          </a:prstGeom>
        </p:spPr>
        <p:txBody>
          <a:bodyPr lIns="0" tIns="0" rIns="0" bIns="0" rtlCol="0" anchor="t">
            <a:spAutoFit/>
          </a:bodyPr>
          <a:lstStyle/>
          <a:p>
            <a:pPr algn="ctr">
              <a:lnSpc>
                <a:spcPts val="11805"/>
              </a:lnSpc>
            </a:pPr>
            <a:r>
              <a:rPr lang="en-US" sz="8432" b="1">
                <a:solidFill>
                  <a:srgbClr val="F8BC3F"/>
                </a:solidFill>
                <a:latin typeface="Canva Sans Bold"/>
                <a:ea typeface="Canva Sans Bold"/>
                <a:cs typeface="Canva Sans Bold"/>
                <a:sym typeface="Canva Sans Bold"/>
              </a:rPr>
              <a:t>POWER FORWARD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grpSp>
        <p:nvGrpSpPr>
          <p:cNvPr id="3" name="Group 3"/>
          <p:cNvGrpSpPr/>
          <p:nvPr/>
        </p:nvGrpSpPr>
        <p:grpSpPr>
          <a:xfrm>
            <a:off x="4852243" y="2442314"/>
            <a:ext cx="2437766" cy="6815986"/>
            <a:chOff x="0" y="0"/>
            <a:chExt cx="3250355" cy="9087981"/>
          </a:xfrm>
        </p:grpSpPr>
        <p:pic>
          <p:nvPicPr>
            <p:cNvPr id="4" name="Picture 4"/>
            <p:cNvPicPr>
              <a:picLocks noChangeAspect="1"/>
            </p:cNvPicPr>
            <p:nvPr/>
          </p:nvPicPr>
          <p:blipFill>
            <a:blip r:embed="rId4"/>
            <a:srcRect l="32117" r="32117"/>
            <a:stretch>
              <a:fillRect/>
            </a:stretch>
          </p:blipFill>
          <p:spPr>
            <a:xfrm>
              <a:off x="0" y="0"/>
              <a:ext cx="3250355" cy="9087981"/>
            </a:xfrm>
            <a:prstGeom prst="rect">
              <a:avLst/>
            </a:prstGeom>
          </p:spPr>
        </p:pic>
      </p:grpSp>
      <p:grpSp>
        <p:nvGrpSpPr>
          <p:cNvPr id="5" name="Group 5"/>
          <p:cNvGrpSpPr/>
          <p:nvPr/>
        </p:nvGrpSpPr>
        <p:grpSpPr>
          <a:xfrm>
            <a:off x="8031444" y="2442314"/>
            <a:ext cx="2437766" cy="6815986"/>
            <a:chOff x="0" y="0"/>
            <a:chExt cx="3250355" cy="9087981"/>
          </a:xfrm>
        </p:grpSpPr>
        <p:pic>
          <p:nvPicPr>
            <p:cNvPr id="6" name="Picture 6"/>
            <p:cNvPicPr>
              <a:picLocks noChangeAspect="1"/>
            </p:cNvPicPr>
            <p:nvPr/>
          </p:nvPicPr>
          <p:blipFill>
            <a:blip r:embed="rId5"/>
            <a:srcRect l="38085" r="38085"/>
            <a:stretch>
              <a:fillRect/>
            </a:stretch>
          </p:blipFill>
          <p:spPr>
            <a:xfrm>
              <a:off x="0" y="0"/>
              <a:ext cx="3250355" cy="9087981"/>
            </a:xfrm>
            <a:prstGeom prst="rect">
              <a:avLst/>
            </a:prstGeom>
          </p:spPr>
        </p:pic>
      </p:grpSp>
      <p:grpSp>
        <p:nvGrpSpPr>
          <p:cNvPr id="7" name="Group 7"/>
          <p:cNvGrpSpPr/>
          <p:nvPr/>
        </p:nvGrpSpPr>
        <p:grpSpPr>
          <a:xfrm>
            <a:off x="11157176" y="2442314"/>
            <a:ext cx="2437766" cy="6815986"/>
            <a:chOff x="0" y="0"/>
            <a:chExt cx="3250355" cy="9087981"/>
          </a:xfrm>
        </p:grpSpPr>
        <p:pic>
          <p:nvPicPr>
            <p:cNvPr id="8" name="Picture 8"/>
            <p:cNvPicPr>
              <a:picLocks noChangeAspect="1"/>
            </p:cNvPicPr>
            <p:nvPr/>
          </p:nvPicPr>
          <p:blipFill>
            <a:blip r:embed="rId6"/>
            <a:srcRect l="38068" r="38068"/>
            <a:stretch>
              <a:fillRect/>
            </a:stretch>
          </p:blipFill>
          <p:spPr>
            <a:xfrm>
              <a:off x="0" y="0"/>
              <a:ext cx="3250355" cy="9087981"/>
            </a:xfrm>
            <a:prstGeom prst="rect">
              <a:avLst/>
            </a:prstGeom>
          </p:spPr>
        </p:pic>
      </p:grpSp>
      <p:grpSp>
        <p:nvGrpSpPr>
          <p:cNvPr id="9" name="Group 9"/>
          <p:cNvGrpSpPr/>
          <p:nvPr/>
        </p:nvGrpSpPr>
        <p:grpSpPr>
          <a:xfrm>
            <a:off x="14177193" y="2442314"/>
            <a:ext cx="2437766" cy="6815986"/>
            <a:chOff x="0" y="0"/>
            <a:chExt cx="3250355" cy="9087981"/>
          </a:xfrm>
        </p:grpSpPr>
        <p:pic>
          <p:nvPicPr>
            <p:cNvPr id="10" name="Picture 10"/>
            <p:cNvPicPr>
              <a:picLocks noChangeAspect="1"/>
            </p:cNvPicPr>
            <p:nvPr/>
          </p:nvPicPr>
          <p:blipFill>
            <a:blip r:embed="rId7"/>
            <a:srcRect l="38152" r="38152"/>
            <a:stretch>
              <a:fillRect/>
            </a:stretch>
          </p:blipFill>
          <p:spPr>
            <a:xfrm>
              <a:off x="0" y="0"/>
              <a:ext cx="3250355" cy="9087981"/>
            </a:xfrm>
            <a:prstGeom prst="rect">
              <a:avLst/>
            </a:prstGeom>
          </p:spPr>
        </p:pic>
      </p:grpSp>
      <p:grpSp>
        <p:nvGrpSpPr>
          <p:cNvPr id="11" name="Group 11"/>
          <p:cNvGrpSpPr/>
          <p:nvPr/>
        </p:nvGrpSpPr>
        <p:grpSpPr>
          <a:xfrm>
            <a:off x="1673041" y="2442314"/>
            <a:ext cx="2437766" cy="6815986"/>
            <a:chOff x="0" y="0"/>
            <a:chExt cx="3250355" cy="9087981"/>
          </a:xfrm>
        </p:grpSpPr>
        <p:pic>
          <p:nvPicPr>
            <p:cNvPr id="12" name="Picture 12"/>
            <p:cNvPicPr>
              <a:picLocks noChangeAspect="1"/>
            </p:cNvPicPr>
            <p:nvPr/>
          </p:nvPicPr>
          <p:blipFill>
            <a:blip r:embed="rId8"/>
            <a:srcRect l="38085" r="38085"/>
            <a:stretch>
              <a:fillRect/>
            </a:stretch>
          </p:blipFill>
          <p:spPr>
            <a:xfrm>
              <a:off x="0" y="0"/>
              <a:ext cx="3250355" cy="9087981"/>
            </a:xfrm>
            <a:prstGeom prst="rect">
              <a:avLst/>
            </a:prstGeom>
          </p:spPr>
        </p:pic>
      </p:grpSp>
      <p:sp>
        <p:nvSpPr>
          <p:cNvPr id="13" name="TextBox 13"/>
          <p:cNvSpPr txBox="1"/>
          <p:nvPr/>
        </p:nvSpPr>
        <p:spPr>
          <a:xfrm>
            <a:off x="2544505" y="624441"/>
            <a:ext cx="12843501" cy="1445963"/>
          </a:xfrm>
          <a:prstGeom prst="rect">
            <a:avLst/>
          </a:prstGeom>
        </p:spPr>
        <p:txBody>
          <a:bodyPr lIns="0" tIns="0" rIns="0" bIns="0" rtlCol="0" anchor="t">
            <a:spAutoFit/>
          </a:bodyPr>
          <a:lstStyle/>
          <a:p>
            <a:pPr algn="ctr">
              <a:lnSpc>
                <a:spcPts val="11805"/>
              </a:lnSpc>
            </a:pPr>
            <a:r>
              <a:rPr lang="en-US" sz="8432" b="1">
                <a:solidFill>
                  <a:srgbClr val="F8BC3F"/>
                </a:solidFill>
                <a:latin typeface="Canva Sans Bold"/>
                <a:ea typeface="Canva Sans Bold"/>
                <a:cs typeface="Canva Sans Bold"/>
                <a:sym typeface="Canva Sans Bold"/>
              </a:rPr>
              <a:t>CENTER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grpSp>
        <p:nvGrpSpPr>
          <p:cNvPr id="3" name="Group 3"/>
          <p:cNvGrpSpPr/>
          <p:nvPr/>
        </p:nvGrpSpPr>
        <p:grpSpPr>
          <a:xfrm>
            <a:off x="4852243" y="2442314"/>
            <a:ext cx="2437766" cy="6815986"/>
            <a:chOff x="0" y="0"/>
            <a:chExt cx="3250355" cy="9087981"/>
          </a:xfrm>
        </p:grpSpPr>
        <p:pic>
          <p:nvPicPr>
            <p:cNvPr id="4" name="Picture 4"/>
            <p:cNvPicPr>
              <a:picLocks noChangeAspect="1"/>
            </p:cNvPicPr>
            <p:nvPr/>
          </p:nvPicPr>
          <p:blipFill>
            <a:blip r:embed="rId4"/>
            <a:srcRect l="38868" r="38868"/>
            <a:stretch>
              <a:fillRect/>
            </a:stretch>
          </p:blipFill>
          <p:spPr>
            <a:xfrm>
              <a:off x="0" y="0"/>
              <a:ext cx="3250355" cy="9087981"/>
            </a:xfrm>
            <a:prstGeom prst="rect">
              <a:avLst/>
            </a:prstGeom>
          </p:spPr>
        </p:pic>
      </p:grpSp>
      <p:grpSp>
        <p:nvGrpSpPr>
          <p:cNvPr id="5" name="Group 5"/>
          <p:cNvGrpSpPr/>
          <p:nvPr/>
        </p:nvGrpSpPr>
        <p:grpSpPr>
          <a:xfrm>
            <a:off x="8031444" y="2442314"/>
            <a:ext cx="2437766" cy="6815986"/>
            <a:chOff x="0" y="0"/>
            <a:chExt cx="3250355" cy="9087981"/>
          </a:xfrm>
        </p:grpSpPr>
        <p:pic>
          <p:nvPicPr>
            <p:cNvPr id="6" name="Picture 6"/>
            <p:cNvPicPr>
              <a:picLocks noChangeAspect="1"/>
            </p:cNvPicPr>
            <p:nvPr/>
          </p:nvPicPr>
          <p:blipFill>
            <a:blip r:embed="rId5"/>
            <a:srcRect l="39940" r="39940"/>
            <a:stretch>
              <a:fillRect/>
            </a:stretch>
          </p:blipFill>
          <p:spPr>
            <a:xfrm>
              <a:off x="0" y="0"/>
              <a:ext cx="3250355" cy="9087981"/>
            </a:xfrm>
            <a:prstGeom prst="rect">
              <a:avLst/>
            </a:prstGeom>
          </p:spPr>
        </p:pic>
      </p:grpSp>
      <p:grpSp>
        <p:nvGrpSpPr>
          <p:cNvPr id="7" name="Group 7"/>
          <p:cNvGrpSpPr/>
          <p:nvPr/>
        </p:nvGrpSpPr>
        <p:grpSpPr>
          <a:xfrm>
            <a:off x="11157176" y="2442314"/>
            <a:ext cx="2437766" cy="6815986"/>
            <a:chOff x="0" y="0"/>
            <a:chExt cx="3250355" cy="9087981"/>
          </a:xfrm>
        </p:grpSpPr>
        <p:pic>
          <p:nvPicPr>
            <p:cNvPr id="8" name="Picture 8"/>
            <p:cNvPicPr>
              <a:picLocks noChangeAspect="1"/>
            </p:cNvPicPr>
            <p:nvPr/>
          </p:nvPicPr>
          <p:blipFill>
            <a:blip r:embed="rId6"/>
            <a:srcRect l="39940" r="39940"/>
            <a:stretch>
              <a:fillRect/>
            </a:stretch>
          </p:blipFill>
          <p:spPr>
            <a:xfrm>
              <a:off x="0" y="0"/>
              <a:ext cx="3250355" cy="9087981"/>
            </a:xfrm>
            <a:prstGeom prst="rect">
              <a:avLst/>
            </a:prstGeom>
          </p:spPr>
        </p:pic>
      </p:grpSp>
      <p:grpSp>
        <p:nvGrpSpPr>
          <p:cNvPr id="9" name="Group 9"/>
          <p:cNvGrpSpPr/>
          <p:nvPr/>
        </p:nvGrpSpPr>
        <p:grpSpPr>
          <a:xfrm>
            <a:off x="14177193" y="2442314"/>
            <a:ext cx="2437766" cy="6815986"/>
            <a:chOff x="0" y="0"/>
            <a:chExt cx="3250355" cy="9087981"/>
          </a:xfrm>
        </p:grpSpPr>
        <p:pic>
          <p:nvPicPr>
            <p:cNvPr id="10" name="Picture 10"/>
            <p:cNvPicPr>
              <a:picLocks noChangeAspect="1"/>
            </p:cNvPicPr>
            <p:nvPr/>
          </p:nvPicPr>
          <p:blipFill>
            <a:blip r:embed="rId7"/>
            <a:srcRect l="39940" r="39940"/>
            <a:stretch>
              <a:fillRect/>
            </a:stretch>
          </p:blipFill>
          <p:spPr>
            <a:xfrm>
              <a:off x="0" y="0"/>
              <a:ext cx="3250355" cy="9087981"/>
            </a:xfrm>
            <a:prstGeom prst="rect">
              <a:avLst/>
            </a:prstGeom>
          </p:spPr>
        </p:pic>
      </p:grpSp>
      <p:grpSp>
        <p:nvGrpSpPr>
          <p:cNvPr id="11" name="Group 11"/>
          <p:cNvGrpSpPr/>
          <p:nvPr/>
        </p:nvGrpSpPr>
        <p:grpSpPr>
          <a:xfrm>
            <a:off x="1673041" y="2442314"/>
            <a:ext cx="2437766" cy="6815986"/>
            <a:chOff x="0" y="0"/>
            <a:chExt cx="3250355" cy="9087981"/>
          </a:xfrm>
        </p:grpSpPr>
        <p:pic>
          <p:nvPicPr>
            <p:cNvPr id="12" name="Picture 12"/>
            <p:cNvPicPr>
              <a:picLocks noChangeAspect="1"/>
            </p:cNvPicPr>
            <p:nvPr/>
          </p:nvPicPr>
          <p:blipFill>
            <a:blip r:embed="rId8"/>
            <a:srcRect l="38068" r="38068"/>
            <a:stretch>
              <a:fillRect/>
            </a:stretch>
          </p:blipFill>
          <p:spPr>
            <a:xfrm>
              <a:off x="0" y="0"/>
              <a:ext cx="3250355" cy="9087981"/>
            </a:xfrm>
            <a:prstGeom prst="rect">
              <a:avLst/>
            </a:prstGeom>
          </p:spPr>
        </p:pic>
      </p:grpSp>
      <p:sp>
        <p:nvSpPr>
          <p:cNvPr id="13" name="TextBox 13"/>
          <p:cNvSpPr txBox="1"/>
          <p:nvPr/>
        </p:nvSpPr>
        <p:spPr>
          <a:xfrm>
            <a:off x="2639755" y="624441"/>
            <a:ext cx="12843501" cy="1445963"/>
          </a:xfrm>
          <a:prstGeom prst="rect">
            <a:avLst/>
          </a:prstGeom>
        </p:spPr>
        <p:txBody>
          <a:bodyPr lIns="0" tIns="0" rIns="0" bIns="0" rtlCol="0" anchor="t">
            <a:spAutoFit/>
          </a:bodyPr>
          <a:lstStyle/>
          <a:p>
            <a:pPr algn="ctr">
              <a:lnSpc>
                <a:spcPts val="11805"/>
              </a:lnSpc>
            </a:pPr>
            <a:r>
              <a:rPr lang="en-US" sz="8432" b="1">
                <a:solidFill>
                  <a:srgbClr val="F8BC3F"/>
                </a:solidFill>
                <a:latin typeface="Canva Sans Bold"/>
                <a:ea typeface="Canva Sans Bold"/>
                <a:cs typeface="Canva Sans Bold"/>
                <a:sym typeface="Canva Sans Bold"/>
              </a:rPr>
              <a:t>SMALL FORWARD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grpSp>
        <p:nvGrpSpPr>
          <p:cNvPr id="3" name="Group 3"/>
          <p:cNvGrpSpPr/>
          <p:nvPr/>
        </p:nvGrpSpPr>
        <p:grpSpPr>
          <a:xfrm>
            <a:off x="4852243" y="2442314"/>
            <a:ext cx="2437766" cy="6815986"/>
            <a:chOff x="0" y="0"/>
            <a:chExt cx="3250355" cy="9087981"/>
          </a:xfrm>
        </p:grpSpPr>
        <p:pic>
          <p:nvPicPr>
            <p:cNvPr id="4" name="Picture 4"/>
            <p:cNvPicPr>
              <a:picLocks noChangeAspect="1"/>
            </p:cNvPicPr>
            <p:nvPr/>
          </p:nvPicPr>
          <p:blipFill>
            <a:blip r:embed="rId4"/>
            <a:srcRect l="38063" r="38063"/>
            <a:stretch>
              <a:fillRect/>
            </a:stretch>
          </p:blipFill>
          <p:spPr>
            <a:xfrm>
              <a:off x="0" y="0"/>
              <a:ext cx="3250355" cy="9087981"/>
            </a:xfrm>
            <a:prstGeom prst="rect">
              <a:avLst/>
            </a:prstGeom>
          </p:spPr>
        </p:pic>
      </p:grpSp>
      <p:grpSp>
        <p:nvGrpSpPr>
          <p:cNvPr id="5" name="Group 5"/>
          <p:cNvGrpSpPr/>
          <p:nvPr/>
        </p:nvGrpSpPr>
        <p:grpSpPr>
          <a:xfrm>
            <a:off x="8031444" y="2442314"/>
            <a:ext cx="2437766" cy="6815986"/>
            <a:chOff x="0" y="0"/>
            <a:chExt cx="3250355" cy="9087981"/>
          </a:xfrm>
        </p:grpSpPr>
        <p:pic>
          <p:nvPicPr>
            <p:cNvPr id="6" name="Picture 6"/>
            <p:cNvPicPr>
              <a:picLocks noChangeAspect="1"/>
            </p:cNvPicPr>
            <p:nvPr/>
          </p:nvPicPr>
          <p:blipFill>
            <a:blip r:embed="rId5"/>
            <a:srcRect l="23159" r="23159"/>
            <a:stretch>
              <a:fillRect/>
            </a:stretch>
          </p:blipFill>
          <p:spPr>
            <a:xfrm>
              <a:off x="0" y="0"/>
              <a:ext cx="3250355" cy="9087981"/>
            </a:xfrm>
            <a:prstGeom prst="rect">
              <a:avLst/>
            </a:prstGeom>
          </p:spPr>
        </p:pic>
      </p:grpSp>
      <p:grpSp>
        <p:nvGrpSpPr>
          <p:cNvPr id="7" name="Group 7"/>
          <p:cNvGrpSpPr/>
          <p:nvPr/>
        </p:nvGrpSpPr>
        <p:grpSpPr>
          <a:xfrm>
            <a:off x="11157176" y="2442314"/>
            <a:ext cx="2437766" cy="6815986"/>
            <a:chOff x="0" y="0"/>
            <a:chExt cx="3250355" cy="9087981"/>
          </a:xfrm>
        </p:grpSpPr>
        <p:pic>
          <p:nvPicPr>
            <p:cNvPr id="8" name="Picture 8"/>
            <p:cNvPicPr>
              <a:picLocks noChangeAspect="1"/>
            </p:cNvPicPr>
            <p:nvPr/>
          </p:nvPicPr>
          <p:blipFill>
            <a:blip r:embed="rId6"/>
            <a:srcRect l="39940" r="39940"/>
            <a:stretch>
              <a:fillRect/>
            </a:stretch>
          </p:blipFill>
          <p:spPr>
            <a:xfrm>
              <a:off x="0" y="0"/>
              <a:ext cx="3250355" cy="9087981"/>
            </a:xfrm>
            <a:prstGeom prst="rect">
              <a:avLst/>
            </a:prstGeom>
          </p:spPr>
        </p:pic>
      </p:grpSp>
      <p:grpSp>
        <p:nvGrpSpPr>
          <p:cNvPr id="9" name="Group 9"/>
          <p:cNvGrpSpPr/>
          <p:nvPr/>
        </p:nvGrpSpPr>
        <p:grpSpPr>
          <a:xfrm>
            <a:off x="14177193" y="2442314"/>
            <a:ext cx="2437766" cy="6815986"/>
            <a:chOff x="0" y="0"/>
            <a:chExt cx="3250355" cy="9087981"/>
          </a:xfrm>
        </p:grpSpPr>
        <p:pic>
          <p:nvPicPr>
            <p:cNvPr id="10" name="Picture 10"/>
            <p:cNvPicPr>
              <a:picLocks noChangeAspect="1"/>
            </p:cNvPicPr>
            <p:nvPr/>
          </p:nvPicPr>
          <p:blipFill>
            <a:blip r:embed="rId7"/>
            <a:srcRect l="37482" r="37482"/>
            <a:stretch>
              <a:fillRect/>
            </a:stretch>
          </p:blipFill>
          <p:spPr>
            <a:xfrm>
              <a:off x="0" y="0"/>
              <a:ext cx="3250355" cy="9087981"/>
            </a:xfrm>
            <a:prstGeom prst="rect">
              <a:avLst/>
            </a:prstGeom>
          </p:spPr>
        </p:pic>
      </p:grpSp>
      <p:grpSp>
        <p:nvGrpSpPr>
          <p:cNvPr id="11" name="Group 11"/>
          <p:cNvGrpSpPr/>
          <p:nvPr/>
        </p:nvGrpSpPr>
        <p:grpSpPr>
          <a:xfrm>
            <a:off x="1673041" y="2442314"/>
            <a:ext cx="2437766" cy="6815986"/>
            <a:chOff x="0" y="0"/>
            <a:chExt cx="3250355" cy="9087981"/>
          </a:xfrm>
        </p:grpSpPr>
        <p:pic>
          <p:nvPicPr>
            <p:cNvPr id="12" name="Picture 12"/>
            <p:cNvPicPr>
              <a:picLocks noChangeAspect="1"/>
            </p:cNvPicPr>
            <p:nvPr/>
          </p:nvPicPr>
          <p:blipFill>
            <a:blip r:embed="rId8"/>
            <a:srcRect l="32117" r="32117"/>
            <a:stretch>
              <a:fillRect/>
            </a:stretch>
          </p:blipFill>
          <p:spPr>
            <a:xfrm>
              <a:off x="0" y="0"/>
              <a:ext cx="3250355" cy="9087981"/>
            </a:xfrm>
            <a:prstGeom prst="rect">
              <a:avLst/>
            </a:prstGeom>
          </p:spPr>
        </p:pic>
      </p:grpSp>
      <p:sp>
        <p:nvSpPr>
          <p:cNvPr id="13" name="TextBox 13"/>
          <p:cNvSpPr txBox="1"/>
          <p:nvPr/>
        </p:nvSpPr>
        <p:spPr>
          <a:xfrm>
            <a:off x="2735005" y="624441"/>
            <a:ext cx="12843501" cy="1445963"/>
          </a:xfrm>
          <a:prstGeom prst="rect">
            <a:avLst/>
          </a:prstGeom>
        </p:spPr>
        <p:txBody>
          <a:bodyPr lIns="0" tIns="0" rIns="0" bIns="0" rtlCol="0" anchor="t">
            <a:spAutoFit/>
          </a:bodyPr>
          <a:lstStyle/>
          <a:p>
            <a:pPr algn="ctr">
              <a:lnSpc>
                <a:spcPts val="11805"/>
              </a:lnSpc>
            </a:pPr>
            <a:r>
              <a:rPr lang="en-US" sz="8432" b="1">
                <a:solidFill>
                  <a:srgbClr val="F8BC3F"/>
                </a:solidFill>
                <a:latin typeface="Canva Sans Bold"/>
                <a:ea typeface="Canva Sans Bold"/>
                <a:cs typeface="Canva Sans Bold"/>
                <a:sym typeface="Canva Sans Bold"/>
              </a:rPr>
              <a:t>SHOOTING GUARD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TextBox 3"/>
          <p:cNvSpPr txBox="1"/>
          <p:nvPr/>
        </p:nvSpPr>
        <p:spPr>
          <a:xfrm>
            <a:off x="2842394" y="1257300"/>
            <a:ext cx="12603212" cy="1566544"/>
          </a:xfrm>
          <a:prstGeom prst="rect">
            <a:avLst/>
          </a:prstGeom>
        </p:spPr>
        <p:txBody>
          <a:bodyPr wrap="square" lIns="0" tIns="0" rIns="0" bIns="0" rtlCol="0" anchor="t">
            <a:spAutoFit/>
          </a:bodyPr>
          <a:lstStyle/>
          <a:p>
            <a:pPr algn="ctr">
              <a:lnSpc>
                <a:spcPts val="12880"/>
              </a:lnSpc>
            </a:pPr>
            <a:r>
              <a:rPr lang="en-US" sz="9200" b="1" dirty="0">
                <a:solidFill>
                  <a:srgbClr val="FF3131"/>
                </a:solidFill>
                <a:latin typeface="Canva Sans Bold"/>
                <a:ea typeface="Canva Sans Bold"/>
                <a:cs typeface="Canva Sans Bold"/>
                <a:sym typeface="Canva Sans Bold"/>
              </a:rPr>
              <a:t>IMPORTANT NOTE</a:t>
            </a:r>
          </a:p>
        </p:txBody>
      </p:sp>
      <p:sp>
        <p:nvSpPr>
          <p:cNvPr id="4" name="TextBox 4"/>
          <p:cNvSpPr txBox="1"/>
          <p:nvPr/>
        </p:nvSpPr>
        <p:spPr>
          <a:xfrm>
            <a:off x="1211659" y="3648697"/>
            <a:ext cx="15480991" cy="478091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Other teams may not agree to all trades due to contracts, salary cap, and team needs.</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Prioritize players with reasonable contracts to avoid salary cap limits.</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Consider rookie players and draft picks as cost-effective long-term investments.</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Use trades to fill important or weak positions in the team.</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Choose players with good performance and low injury risk for stability.</a:t>
            </a:r>
          </a:p>
          <a:p>
            <a:pPr algn="l">
              <a:lnSpc>
                <a:spcPts val="4759"/>
              </a:lnSpc>
            </a:pPr>
            <a:endParaRPr lang="en-US" sz="3399">
              <a:solidFill>
                <a:srgbClr val="FFFFFF"/>
              </a:solidFill>
              <a:latin typeface="Canva Sans"/>
              <a:ea typeface="Canva Sans"/>
              <a:cs typeface="Canva Sans"/>
              <a:sym typeface="Canva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5250968" y="3550660"/>
            <a:ext cx="10899726" cy="1449616"/>
          </a:xfrm>
          <a:prstGeom prst="rect">
            <a:avLst/>
          </a:prstGeom>
        </p:spPr>
        <p:txBody>
          <a:bodyPr lIns="0" tIns="0" rIns="0" bIns="0" rtlCol="0" anchor="t">
            <a:spAutoFit/>
          </a:bodyPr>
          <a:lstStyle/>
          <a:p>
            <a:pPr algn="l">
              <a:lnSpc>
                <a:spcPts val="11191"/>
              </a:lnSpc>
            </a:pPr>
            <a:r>
              <a:rPr lang="en-US" sz="10082" spc="504">
                <a:solidFill>
                  <a:srgbClr val="F8BC3F"/>
                </a:solidFill>
                <a:latin typeface="Roboto"/>
                <a:ea typeface="Roboto"/>
                <a:cs typeface="Roboto"/>
                <a:sym typeface="Roboto"/>
              </a:rPr>
              <a:t>THANK</a:t>
            </a:r>
          </a:p>
        </p:txBody>
      </p:sp>
      <p:sp>
        <p:nvSpPr>
          <p:cNvPr id="4" name="TextBox 4"/>
          <p:cNvSpPr txBox="1"/>
          <p:nvPr/>
        </p:nvSpPr>
        <p:spPr>
          <a:xfrm>
            <a:off x="5250968" y="5076476"/>
            <a:ext cx="10899726" cy="1458271"/>
          </a:xfrm>
          <a:prstGeom prst="rect">
            <a:avLst/>
          </a:prstGeom>
        </p:spPr>
        <p:txBody>
          <a:bodyPr lIns="0" tIns="0" rIns="0" bIns="0" rtlCol="0" anchor="t">
            <a:spAutoFit/>
          </a:bodyPr>
          <a:lstStyle/>
          <a:p>
            <a:pPr algn="ctr">
              <a:lnSpc>
                <a:spcPts val="11191"/>
              </a:lnSpc>
            </a:pPr>
            <a:r>
              <a:rPr lang="en-US" sz="10082" spc="504">
                <a:solidFill>
                  <a:srgbClr val="FFFFFF"/>
                </a:solidFill>
                <a:latin typeface="Roboto"/>
                <a:ea typeface="Roboto"/>
                <a:cs typeface="Roboto"/>
                <a:sym typeface="Roboto"/>
              </a:rPr>
              <a:t>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028700" y="0"/>
            <a:ext cx="6606488" cy="4991324"/>
            <a:chOff x="0" y="0"/>
            <a:chExt cx="8808651" cy="6655099"/>
          </a:xfrm>
        </p:grpSpPr>
        <p:pic>
          <p:nvPicPr>
            <p:cNvPr id="4" name="Picture 4"/>
            <p:cNvPicPr>
              <a:picLocks noChangeAspect="1"/>
            </p:cNvPicPr>
            <p:nvPr/>
          </p:nvPicPr>
          <p:blipFill>
            <a:blip r:embed="rId3"/>
            <a:srcRect l="12773" r="12773"/>
            <a:stretch>
              <a:fillRect/>
            </a:stretch>
          </p:blipFill>
          <p:spPr>
            <a:xfrm>
              <a:off x="0" y="0"/>
              <a:ext cx="8808651" cy="6655099"/>
            </a:xfrm>
            <a:prstGeom prst="rect">
              <a:avLst/>
            </a:prstGeom>
          </p:spPr>
        </p:pic>
      </p:grpSp>
      <p:grpSp>
        <p:nvGrpSpPr>
          <p:cNvPr id="5" name="Group 5"/>
          <p:cNvGrpSpPr/>
          <p:nvPr/>
        </p:nvGrpSpPr>
        <p:grpSpPr>
          <a:xfrm>
            <a:off x="1028700" y="5319338"/>
            <a:ext cx="3303244" cy="3938962"/>
            <a:chOff x="0" y="0"/>
            <a:chExt cx="4404325" cy="5251950"/>
          </a:xfrm>
        </p:grpSpPr>
        <p:pic>
          <p:nvPicPr>
            <p:cNvPr id="6" name="Picture 6"/>
            <p:cNvPicPr>
              <a:picLocks noChangeAspect="1"/>
            </p:cNvPicPr>
            <p:nvPr/>
          </p:nvPicPr>
          <p:blipFill>
            <a:blip r:embed="rId4"/>
            <a:srcRect l="22063" r="22063"/>
            <a:stretch>
              <a:fillRect/>
            </a:stretch>
          </p:blipFill>
          <p:spPr>
            <a:xfrm>
              <a:off x="0" y="0"/>
              <a:ext cx="4404325" cy="5251950"/>
            </a:xfrm>
            <a:prstGeom prst="rect">
              <a:avLst/>
            </a:prstGeom>
          </p:spPr>
        </p:pic>
      </p:grpSp>
      <p:sp>
        <p:nvSpPr>
          <p:cNvPr id="7" name="Freeform 7"/>
          <p:cNvSpPr/>
          <p:nvPr/>
        </p:nvSpPr>
        <p:spPr>
          <a:xfrm flipH="1">
            <a:off x="15680054" y="785608"/>
            <a:ext cx="1809581" cy="1710054"/>
          </a:xfrm>
          <a:custGeom>
            <a:avLst/>
            <a:gdLst/>
            <a:ahLst/>
            <a:cxnLst/>
            <a:rect l="l" t="t" r="r" b="b"/>
            <a:pathLst>
              <a:path w="1809581" h="1710054">
                <a:moveTo>
                  <a:pt x="1809581" y="0"/>
                </a:moveTo>
                <a:lnTo>
                  <a:pt x="0" y="0"/>
                </a:lnTo>
                <a:lnTo>
                  <a:pt x="0" y="1710054"/>
                </a:lnTo>
                <a:lnTo>
                  <a:pt x="1809581" y="1710054"/>
                </a:lnTo>
                <a:lnTo>
                  <a:pt x="180958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10800000">
            <a:off x="4970576" y="7426194"/>
            <a:ext cx="3621273" cy="2860806"/>
          </a:xfrm>
          <a:custGeom>
            <a:avLst/>
            <a:gdLst/>
            <a:ahLst/>
            <a:cxnLst/>
            <a:rect l="l" t="t" r="r" b="b"/>
            <a:pathLst>
              <a:path w="3621273" h="2860806">
                <a:moveTo>
                  <a:pt x="0" y="0"/>
                </a:moveTo>
                <a:lnTo>
                  <a:pt x="3621273" y="0"/>
                </a:lnTo>
                <a:lnTo>
                  <a:pt x="3621273" y="2860806"/>
                </a:lnTo>
                <a:lnTo>
                  <a:pt x="0" y="2860806"/>
                </a:lnTo>
                <a:lnTo>
                  <a:pt x="0" y="0"/>
                </a:lnTo>
                <a:close/>
              </a:path>
            </a:pathLst>
          </a:custGeom>
          <a:blipFill>
            <a:blip r:embed="rId7">
              <a:alphaModFix amt="14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4331944" y="5319338"/>
            <a:ext cx="25121445" cy="2606350"/>
          </a:xfrm>
          <a:custGeom>
            <a:avLst/>
            <a:gdLst/>
            <a:ahLst/>
            <a:cxnLst/>
            <a:rect l="l" t="t" r="r" b="b"/>
            <a:pathLst>
              <a:path w="25121445" h="2606350">
                <a:moveTo>
                  <a:pt x="0" y="0"/>
                </a:moveTo>
                <a:lnTo>
                  <a:pt x="25121445" y="0"/>
                </a:lnTo>
                <a:lnTo>
                  <a:pt x="25121445" y="2606350"/>
                </a:lnTo>
                <a:lnTo>
                  <a:pt x="0" y="260635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0" name="TextBox 10"/>
          <p:cNvSpPr txBox="1"/>
          <p:nvPr/>
        </p:nvSpPr>
        <p:spPr>
          <a:xfrm>
            <a:off x="8182057" y="3092420"/>
            <a:ext cx="6918533" cy="930402"/>
          </a:xfrm>
          <a:prstGeom prst="rect">
            <a:avLst/>
          </a:prstGeom>
        </p:spPr>
        <p:txBody>
          <a:bodyPr lIns="0" tIns="0" rIns="0" bIns="0" rtlCol="0" anchor="t">
            <a:spAutoFit/>
          </a:bodyPr>
          <a:lstStyle/>
          <a:p>
            <a:pPr algn="l">
              <a:lnSpc>
                <a:spcPts val="7103"/>
              </a:lnSpc>
            </a:pPr>
            <a:r>
              <a:rPr lang="en-US" sz="6399" spc="319">
                <a:solidFill>
                  <a:srgbClr val="F8BC3F"/>
                </a:solidFill>
                <a:latin typeface="Roboto"/>
                <a:ea typeface="Roboto"/>
                <a:cs typeface="Roboto"/>
                <a:sym typeface="Roboto"/>
              </a:rPr>
              <a:t>PROBLEM</a:t>
            </a:r>
          </a:p>
        </p:txBody>
      </p:sp>
      <p:sp>
        <p:nvSpPr>
          <p:cNvPr id="11" name="TextBox 11"/>
          <p:cNvSpPr txBox="1"/>
          <p:nvPr/>
        </p:nvSpPr>
        <p:spPr>
          <a:xfrm>
            <a:off x="8182057" y="4060922"/>
            <a:ext cx="6918533" cy="930402"/>
          </a:xfrm>
          <a:prstGeom prst="rect">
            <a:avLst/>
          </a:prstGeom>
        </p:spPr>
        <p:txBody>
          <a:bodyPr lIns="0" tIns="0" rIns="0" bIns="0" rtlCol="0" anchor="t">
            <a:spAutoFit/>
          </a:bodyPr>
          <a:lstStyle/>
          <a:p>
            <a:pPr algn="l">
              <a:lnSpc>
                <a:spcPts val="7103"/>
              </a:lnSpc>
            </a:pPr>
            <a:r>
              <a:rPr lang="en-US" sz="6399" spc="319">
                <a:solidFill>
                  <a:srgbClr val="FFFFFF"/>
                </a:solidFill>
                <a:latin typeface="Roboto"/>
                <a:ea typeface="Roboto"/>
                <a:cs typeface="Roboto"/>
                <a:sym typeface="Roboto"/>
              </a:rPr>
              <a:t>STATEMENT</a:t>
            </a:r>
          </a:p>
        </p:txBody>
      </p:sp>
      <p:sp>
        <p:nvSpPr>
          <p:cNvPr id="12" name="TextBox 12"/>
          <p:cNvSpPr txBox="1"/>
          <p:nvPr/>
        </p:nvSpPr>
        <p:spPr>
          <a:xfrm>
            <a:off x="4970576" y="5506376"/>
            <a:ext cx="11644271" cy="2188210"/>
          </a:xfrm>
          <a:prstGeom prst="rect">
            <a:avLst/>
          </a:prstGeom>
        </p:spPr>
        <p:txBody>
          <a:bodyPr lIns="0" tIns="0" rIns="0" bIns="0" rtlCol="0" anchor="t">
            <a:spAutoFit/>
          </a:bodyPr>
          <a:lstStyle/>
          <a:p>
            <a:pPr algn="l">
              <a:lnSpc>
                <a:spcPts val="4339"/>
              </a:lnSpc>
            </a:pPr>
            <a:r>
              <a:rPr lang="en-US" sz="3099">
                <a:solidFill>
                  <a:srgbClr val="000000"/>
                </a:solidFill>
                <a:latin typeface="Poppins"/>
                <a:ea typeface="Poppins"/>
                <a:cs typeface="Poppins"/>
                <a:sym typeface="Poppins"/>
              </a:rPr>
              <a:t>Perform a deep evaluation of NBA players' performance to guide decisions on trading and recruiting new players, including stars, with the aim to boost competition and strengthen team depth for the 2023 season.</a:t>
            </a:r>
          </a:p>
        </p:txBody>
      </p:sp>
    </p:spTree>
  </p:cSld>
  <p:clrMapOvr>
    <a:masterClrMapping/>
  </p:clrMapOvr>
  <p:transition spd="med">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999" b="-8999"/>
            </a:stretch>
          </a:blipFill>
        </p:spPr>
        <p:txBody>
          <a:bodyPr/>
          <a:lstStyle/>
          <a:p>
            <a:endParaRPr lang="en-US"/>
          </a:p>
        </p:txBody>
      </p:sp>
      <p:grpSp>
        <p:nvGrpSpPr>
          <p:cNvPr id="3" name="Group 3"/>
          <p:cNvGrpSpPr/>
          <p:nvPr/>
        </p:nvGrpSpPr>
        <p:grpSpPr>
          <a:xfrm>
            <a:off x="11623295" y="0"/>
            <a:ext cx="7235885" cy="4979011"/>
            <a:chOff x="0" y="0"/>
            <a:chExt cx="9647846" cy="6638681"/>
          </a:xfrm>
        </p:grpSpPr>
        <p:pic>
          <p:nvPicPr>
            <p:cNvPr id="4" name="Picture 4"/>
            <p:cNvPicPr>
              <a:picLocks noChangeAspect="1"/>
            </p:cNvPicPr>
            <p:nvPr/>
          </p:nvPicPr>
          <p:blipFill>
            <a:blip r:embed="rId3"/>
            <a:srcRect t="4149" b="4149"/>
            <a:stretch>
              <a:fillRect/>
            </a:stretch>
          </p:blipFill>
          <p:spPr>
            <a:xfrm>
              <a:off x="0" y="0"/>
              <a:ext cx="9647846" cy="6638681"/>
            </a:xfrm>
            <a:prstGeom prst="rect">
              <a:avLst/>
            </a:prstGeom>
          </p:spPr>
        </p:pic>
      </p:grpSp>
      <p:grpSp>
        <p:nvGrpSpPr>
          <p:cNvPr id="5" name="Group 5"/>
          <p:cNvGrpSpPr/>
          <p:nvPr/>
        </p:nvGrpSpPr>
        <p:grpSpPr>
          <a:xfrm>
            <a:off x="14118104" y="5303230"/>
            <a:ext cx="4169896" cy="3955070"/>
            <a:chOff x="0" y="0"/>
            <a:chExt cx="5559862" cy="5273426"/>
          </a:xfrm>
        </p:grpSpPr>
        <p:pic>
          <p:nvPicPr>
            <p:cNvPr id="6" name="Picture 6"/>
            <p:cNvPicPr>
              <a:picLocks noChangeAspect="1"/>
            </p:cNvPicPr>
            <p:nvPr/>
          </p:nvPicPr>
          <p:blipFill>
            <a:blip r:embed="rId4"/>
            <a:srcRect l="24296" r="24296"/>
            <a:stretch>
              <a:fillRect/>
            </a:stretch>
          </p:blipFill>
          <p:spPr>
            <a:xfrm>
              <a:off x="0" y="0"/>
              <a:ext cx="5559862" cy="5273426"/>
            </a:xfrm>
            <a:prstGeom prst="rect">
              <a:avLst/>
            </a:prstGeom>
          </p:spPr>
        </p:pic>
      </p:grpSp>
      <p:sp>
        <p:nvSpPr>
          <p:cNvPr id="7" name="Freeform 7"/>
          <p:cNvSpPr/>
          <p:nvPr/>
        </p:nvSpPr>
        <p:spPr>
          <a:xfrm rot="2700000">
            <a:off x="1220585" y="1923620"/>
            <a:ext cx="926502" cy="926502"/>
          </a:xfrm>
          <a:custGeom>
            <a:avLst/>
            <a:gdLst/>
            <a:ahLst/>
            <a:cxnLst/>
            <a:rect l="l" t="t" r="r" b="b"/>
            <a:pathLst>
              <a:path w="926502" h="926502">
                <a:moveTo>
                  <a:pt x="0" y="0"/>
                </a:moveTo>
                <a:lnTo>
                  <a:pt x="926502" y="0"/>
                </a:lnTo>
                <a:lnTo>
                  <a:pt x="926502" y="926502"/>
                </a:lnTo>
                <a:lnTo>
                  <a:pt x="0" y="926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146202" y="3607430"/>
            <a:ext cx="18272304" cy="1536070"/>
          </a:xfrm>
          <a:prstGeom prst="rect">
            <a:avLst/>
          </a:prstGeom>
        </p:spPr>
        <p:txBody>
          <a:bodyPr lIns="0" tIns="0" rIns="0" bIns="0" rtlCol="0" anchor="t">
            <a:spAutoFit/>
          </a:bodyPr>
          <a:lstStyle/>
          <a:p>
            <a:pPr algn="l">
              <a:lnSpc>
                <a:spcPts val="11965"/>
              </a:lnSpc>
            </a:pPr>
            <a:r>
              <a:rPr lang="en-US" sz="10779" spc="538">
                <a:solidFill>
                  <a:srgbClr val="F8BC3F"/>
                </a:solidFill>
                <a:latin typeface="Roboto"/>
                <a:ea typeface="Roboto"/>
                <a:cs typeface="Roboto"/>
                <a:sym typeface="Roboto"/>
              </a:rPr>
              <a:t>DATASET</a:t>
            </a:r>
          </a:p>
        </p:txBody>
      </p:sp>
      <p:sp>
        <p:nvSpPr>
          <p:cNvPr id="9" name="TextBox 9"/>
          <p:cNvSpPr txBox="1"/>
          <p:nvPr/>
        </p:nvSpPr>
        <p:spPr>
          <a:xfrm>
            <a:off x="2146202" y="5238750"/>
            <a:ext cx="13669203" cy="1536070"/>
          </a:xfrm>
          <a:prstGeom prst="rect">
            <a:avLst/>
          </a:prstGeom>
        </p:spPr>
        <p:txBody>
          <a:bodyPr lIns="0" tIns="0" rIns="0" bIns="0" rtlCol="0" anchor="t">
            <a:spAutoFit/>
          </a:bodyPr>
          <a:lstStyle/>
          <a:p>
            <a:pPr algn="l">
              <a:lnSpc>
                <a:spcPts val="11965"/>
              </a:lnSpc>
            </a:pPr>
            <a:r>
              <a:rPr lang="en-US" sz="10779" spc="538">
                <a:solidFill>
                  <a:srgbClr val="FFFFFF"/>
                </a:solidFill>
                <a:latin typeface="Roboto"/>
                <a:ea typeface="Roboto"/>
                <a:cs typeface="Roboto"/>
                <a:sym typeface="Roboto"/>
              </a:rPr>
              <a:t>OVERVIEW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6275" y="-2288883"/>
            <a:ext cx="4109657" cy="4114800"/>
          </a:xfrm>
          <a:custGeom>
            <a:avLst/>
            <a:gdLst/>
            <a:ahLst/>
            <a:cxnLst/>
            <a:rect l="l" t="t" r="r" b="b"/>
            <a:pathLst>
              <a:path w="4109657" h="4114800">
                <a:moveTo>
                  <a:pt x="0" y="0"/>
                </a:moveTo>
                <a:lnTo>
                  <a:pt x="4109656" y="0"/>
                </a:lnTo>
                <a:lnTo>
                  <a:pt x="41096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2992381" y="4277575"/>
          <a:ext cx="12303238" cy="4914899"/>
        </p:xfrm>
        <a:graphic>
          <a:graphicData uri="http://schemas.openxmlformats.org/drawingml/2006/table">
            <a:tbl>
              <a:tblPr/>
              <a:tblGrid>
                <a:gridCol w="2635807">
                  <a:extLst>
                    <a:ext uri="{9D8B030D-6E8A-4147-A177-3AD203B41FA5}">
                      <a16:colId xmlns:a16="http://schemas.microsoft.com/office/drawing/2014/main" val="20000"/>
                    </a:ext>
                  </a:extLst>
                </a:gridCol>
                <a:gridCol w="3263781">
                  <a:extLst>
                    <a:ext uri="{9D8B030D-6E8A-4147-A177-3AD203B41FA5}">
                      <a16:colId xmlns:a16="http://schemas.microsoft.com/office/drawing/2014/main" val="20001"/>
                    </a:ext>
                  </a:extLst>
                </a:gridCol>
                <a:gridCol w="6403650">
                  <a:extLst>
                    <a:ext uri="{9D8B030D-6E8A-4147-A177-3AD203B41FA5}">
                      <a16:colId xmlns:a16="http://schemas.microsoft.com/office/drawing/2014/main" val="20002"/>
                    </a:ext>
                  </a:extLst>
                </a:gridCol>
              </a:tblGrid>
              <a:tr h="806351">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Column 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Data Type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Decription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7137">
                <a:tc>
                  <a:txBody>
                    <a:bodyPr/>
                    <a:lstStyle/>
                    <a:p>
                      <a:pPr algn="ctr">
                        <a:lnSpc>
                          <a:spcPts val="2659"/>
                        </a:lnSpc>
                        <a:defRPr/>
                      </a:pPr>
                      <a:r>
                        <a:rPr lang="en-US" sz="1899">
                          <a:solidFill>
                            <a:srgbClr val="000000"/>
                          </a:solidFill>
                          <a:latin typeface="Canva Sans"/>
                          <a:ea typeface="Canva Sans"/>
                          <a:cs typeface="Canva Sans"/>
                          <a:sym typeface="Canva Sans"/>
                        </a:rPr>
                        <a:t>Rk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Integer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Rank of the player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7137">
                <a:tc>
                  <a:txBody>
                    <a:bodyPr/>
                    <a:lstStyle/>
                    <a:p>
                      <a:pPr algn="ctr">
                        <a:lnSpc>
                          <a:spcPts val="2659"/>
                        </a:lnSpc>
                        <a:defRPr/>
                      </a:pPr>
                      <a:r>
                        <a:rPr lang="en-US" sz="1899">
                          <a:solidFill>
                            <a:srgbClr val="000000"/>
                          </a:solidFill>
                          <a:latin typeface="Canva Sans"/>
                          <a:ea typeface="Canva Sans"/>
                          <a:cs typeface="Canva Sans"/>
                          <a:sym typeface="Canva Sans"/>
                        </a:rPr>
                        <a:t>Player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String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Name of the player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7137">
                <a:tc>
                  <a:txBody>
                    <a:bodyPr/>
                    <a:lstStyle/>
                    <a:p>
                      <a:pPr algn="ctr">
                        <a:lnSpc>
                          <a:spcPts val="2659"/>
                        </a:lnSpc>
                        <a:defRPr/>
                      </a:pPr>
                      <a:r>
                        <a:rPr lang="en-US" sz="1899">
                          <a:solidFill>
                            <a:srgbClr val="000000"/>
                          </a:solidFill>
                          <a:latin typeface="Canva Sans"/>
                          <a:ea typeface="Canva Sans"/>
                          <a:cs typeface="Canva Sans"/>
                          <a:sym typeface="Canva Sans"/>
                        </a:rPr>
                        <a:t>Pos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String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Player Position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7137">
                <a:tc>
                  <a:txBody>
                    <a:bodyPr/>
                    <a:lstStyle/>
                    <a:p>
                      <a:pPr algn="ctr">
                        <a:lnSpc>
                          <a:spcPts val="2659"/>
                        </a:lnSpc>
                        <a:defRPr/>
                      </a:pPr>
                      <a:r>
                        <a:rPr lang="en-US" sz="1899">
                          <a:solidFill>
                            <a:srgbClr val="000000"/>
                          </a:solidFill>
                          <a:latin typeface="Canva Sans"/>
                          <a:ea typeface="Canva Sans"/>
                          <a:cs typeface="Canva Sans"/>
                          <a:sym typeface="Canva Sans"/>
                        </a:rPr>
                        <a:t>Age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Integer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Player Age in 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2992381" y="2295453"/>
            <a:ext cx="11644271" cy="1645285"/>
          </a:xfrm>
          <a:prstGeom prst="rect">
            <a:avLst/>
          </a:prstGeom>
        </p:spPr>
        <p:txBody>
          <a:bodyPr lIns="0" tIns="0" rIns="0" bIns="0" rtlCol="0" anchor="t">
            <a:spAutoFit/>
          </a:bodyPr>
          <a:lstStyle/>
          <a:p>
            <a:pPr algn="l">
              <a:lnSpc>
                <a:spcPts val="4339"/>
              </a:lnSpc>
            </a:pPr>
            <a:r>
              <a:rPr lang="en-US" sz="3099">
                <a:solidFill>
                  <a:srgbClr val="000000"/>
                </a:solidFill>
                <a:latin typeface="Poppins"/>
                <a:ea typeface="Poppins"/>
                <a:cs typeface="Poppins"/>
                <a:sym typeface="Poppins"/>
              </a:rPr>
              <a:t>This dataset is taken from kaggle. The dataset is about the performance NBA Player base on statistic. It has 14573 rows and 31 columns</a:t>
            </a:r>
          </a:p>
        </p:txBody>
      </p:sp>
      <p:sp>
        <p:nvSpPr>
          <p:cNvPr id="5" name="TextBox 5"/>
          <p:cNvSpPr txBox="1"/>
          <p:nvPr/>
        </p:nvSpPr>
        <p:spPr>
          <a:xfrm>
            <a:off x="3761761" y="823344"/>
            <a:ext cx="11022483" cy="1002572"/>
          </a:xfrm>
          <a:prstGeom prst="rect">
            <a:avLst/>
          </a:prstGeom>
        </p:spPr>
        <p:txBody>
          <a:bodyPr lIns="0" tIns="0" rIns="0" bIns="0" rtlCol="0" anchor="t">
            <a:spAutoFit/>
          </a:bodyPr>
          <a:lstStyle/>
          <a:p>
            <a:pPr algn="l">
              <a:lnSpc>
                <a:spcPts val="7637"/>
              </a:lnSpc>
            </a:pPr>
            <a:r>
              <a:rPr lang="en-US" sz="6880" spc="344">
                <a:solidFill>
                  <a:srgbClr val="F8BC3F"/>
                </a:solidFill>
                <a:latin typeface="Roboto"/>
                <a:ea typeface="Roboto"/>
                <a:cs typeface="Roboto"/>
                <a:sym typeface="Roboto"/>
              </a:rPr>
              <a:t>DATASET OVERVIEW 1/6</a:t>
            </a:r>
          </a:p>
        </p:txBody>
      </p:sp>
    </p:spTree>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790436" y="2686050"/>
          <a:ext cx="12303238" cy="6835148"/>
        </p:xfrm>
        <a:graphic>
          <a:graphicData uri="http://schemas.openxmlformats.org/drawingml/2006/table">
            <a:tbl>
              <a:tblPr/>
              <a:tblGrid>
                <a:gridCol w="2635807">
                  <a:extLst>
                    <a:ext uri="{9D8B030D-6E8A-4147-A177-3AD203B41FA5}">
                      <a16:colId xmlns:a16="http://schemas.microsoft.com/office/drawing/2014/main" val="20000"/>
                    </a:ext>
                  </a:extLst>
                </a:gridCol>
                <a:gridCol w="3263781">
                  <a:extLst>
                    <a:ext uri="{9D8B030D-6E8A-4147-A177-3AD203B41FA5}">
                      <a16:colId xmlns:a16="http://schemas.microsoft.com/office/drawing/2014/main" val="20001"/>
                    </a:ext>
                  </a:extLst>
                </a:gridCol>
                <a:gridCol w="6403650">
                  <a:extLst>
                    <a:ext uri="{9D8B030D-6E8A-4147-A177-3AD203B41FA5}">
                      <a16:colId xmlns:a16="http://schemas.microsoft.com/office/drawing/2014/main" val="20002"/>
                    </a:ext>
                  </a:extLst>
                </a:gridCol>
              </a:tblGrid>
              <a:tr h="804585">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Column 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Data Type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Decription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67046">
                <a:tc>
                  <a:txBody>
                    <a:bodyPr/>
                    <a:lstStyle/>
                    <a:p>
                      <a:pPr algn="ctr">
                        <a:lnSpc>
                          <a:spcPts val="2659"/>
                        </a:lnSpc>
                        <a:defRPr/>
                      </a:pPr>
                      <a:r>
                        <a:rPr lang="en-US" sz="1899">
                          <a:solidFill>
                            <a:srgbClr val="000000"/>
                          </a:solidFill>
                          <a:latin typeface="Canva Sans"/>
                          <a:ea typeface="Canva Sans"/>
                          <a:cs typeface="Canva Sans"/>
                          <a:sym typeface="Canva Sans"/>
                        </a:rPr>
                        <a:t>Tm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String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Team 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63965">
                <a:tc>
                  <a:txBody>
                    <a:bodyPr/>
                    <a:lstStyle/>
                    <a:p>
                      <a:pPr algn="ctr">
                        <a:lnSpc>
                          <a:spcPts val="2659"/>
                        </a:lnSpc>
                        <a:defRPr/>
                      </a:pPr>
                      <a:r>
                        <a:rPr lang="en-US" sz="1899">
                          <a:solidFill>
                            <a:srgbClr val="000000"/>
                          </a:solidFill>
                          <a:latin typeface="Canva Sans"/>
                          <a:ea typeface="Canva Sans"/>
                          <a:cs typeface="Canva Sans"/>
                          <a:sym typeface="Canva Sans"/>
                        </a:rPr>
                        <a:t>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Integer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Game played in a season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4888">
                <a:tc>
                  <a:txBody>
                    <a:bodyPr/>
                    <a:lstStyle/>
                    <a:p>
                      <a:pPr algn="ctr">
                        <a:lnSpc>
                          <a:spcPts val="2659"/>
                        </a:lnSpc>
                        <a:defRPr/>
                      </a:pPr>
                      <a:r>
                        <a:rPr lang="en-US" sz="1899">
                          <a:solidFill>
                            <a:srgbClr val="000000"/>
                          </a:solidFill>
                          <a:latin typeface="Canva Sans"/>
                          <a:ea typeface="Canva Sans"/>
                          <a:cs typeface="Canva Sans"/>
                          <a:sym typeface="Canva Sans"/>
                        </a:rPr>
                        <a:t>GS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Integer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Game as starter in the season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5196">
                <a:tc>
                  <a:txBody>
                    <a:bodyPr/>
                    <a:lstStyle/>
                    <a:p>
                      <a:pPr algn="ctr">
                        <a:lnSpc>
                          <a:spcPts val="2659"/>
                        </a:lnSpc>
                        <a:defRPr/>
                      </a:pPr>
                      <a:r>
                        <a:rPr lang="en-US" sz="1899">
                          <a:solidFill>
                            <a:srgbClr val="000000"/>
                          </a:solidFill>
                          <a:latin typeface="Canva Sans"/>
                          <a:ea typeface="Canva Sans"/>
                          <a:cs typeface="Canva Sans"/>
                          <a:sym typeface="Canva Sans"/>
                        </a:rPr>
                        <a:t>MP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Minute played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04580">
                <a:tc>
                  <a:txBody>
                    <a:bodyPr/>
                    <a:lstStyle/>
                    <a:p>
                      <a:pPr algn="ctr">
                        <a:lnSpc>
                          <a:spcPts val="2659"/>
                        </a:lnSpc>
                        <a:defRPr/>
                      </a:pPr>
                      <a:r>
                        <a:rPr lang="en-US" sz="1899">
                          <a:solidFill>
                            <a:srgbClr val="000000"/>
                          </a:solidFill>
                          <a:latin typeface="Canva Sans"/>
                          <a:ea typeface="Canva Sans"/>
                          <a:cs typeface="Canva Sans"/>
                          <a:sym typeface="Canva Sans"/>
                        </a:rPr>
                        <a:t>FG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Field goal made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4888">
                <a:tc>
                  <a:txBody>
                    <a:bodyPr/>
                    <a:lstStyle/>
                    <a:p>
                      <a:pPr algn="ctr">
                        <a:lnSpc>
                          <a:spcPts val="2659"/>
                        </a:lnSpc>
                        <a:defRPr/>
                      </a:pPr>
                      <a:r>
                        <a:rPr lang="en-US" sz="1899">
                          <a:solidFill>
                            <a:srgbClr val="000000"/>
                          </a:solidFill>
                          <a:latin typeface="Canva Sans"/>
                          <a:ea typeface="Canva Sans"/>
                          <a:cs typeface="Canva Sans"/>
                          <a:sym typeface="Canva Sans"/>
                        </a:rPr>
                        <a:t>FGA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Field goal attempted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Freeform 3"/>
          <p:cNvSpPr/>
          <p:nvPr/>
        </p:nvSpPr>
        <p:spPr>
          <a:xfrm>
            <a:off x="-526275" y="-2288883"/>
            <a:ext cx="4109657" cy="4114800"/>
          </a:xfrm>
          <a:custGeom>
            <a:avLst/>
            <a:gdLst/>
            <a:ahLst/>
            <a:cxnLst/>
            <a:rect l="l" t="t" r="r" b="b"/>
            <a:pathLst>
              <a:path w="4109657" h="4114800">
                <a:moveTo>
                  <a:pt x="0" y="0"/>
                </a:moveTo>
                <a:lnTo>
                  <a:pt x="4109656" y="0"/>
                </a:lnTo>
                <a:lnTo>
                  <a:pt x="410965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761761" y="823344"/>
            <a:ext cx="11022483" cy="1002572"/>
          </a:xfrm>
          <a:prstGeom prst="rect">
            <a:avLst/>
          </a:prstGeom>
        </p:spPr>
        <p:txBody>
          <a:bodyPr lIns="0" tIns="0" rIns="0" bIns="0" rtlCol="0" anchor="t">
            <a:spAutoFit/>
          </a:bodyPr>
          <a:lstStyle/>
          <a:p>
            <a:pPr algn="l">
              <a:lnSpc>
                <a:spcPts val="7637"/>
              </a:lnSpc>
            </a:pPr>
            <a:r>
              <a:rPr lang="en-US" sz="6880" spc="344">
                <a:solidFill>
                  <a:srgbClr val="F8BC3F"/>
                </a:solidFill>
                <a:latin typeface="Roboto"/>
                <a:ea typeface="Roboto"/>
                <a:cs typeface="Roboto"/>
                <a:sym typeface="Roboto"/>
              </a:rPr>
              <a:t>DATASET OVERVIEW 2/6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790436" y="2686050"/>
          <a:ext cx="12303238" cy="6895731"/>
        </p:xfrm>
        <a:graphic>
          <a:graphicData uri="http://schemas.openxmlformats.org/drawingml/2006/table">
            <a:tbl>
              <a:tblPr/>
              <a:tblGrid>
                <a:gridCol w="2635807">
                  <a:extLst>
                    <a:ext uri="{9D8B030D-6E8A-4147-A177-3AD203B41FA5}">
                      <a16:colId xmlns:a16="http://schemas.microsoft.com/office/drawing/2014/main" val="20000"/>
                    </a:ext>
                  </a:extLst>
                </a:gridCol>
                <a:gridCol w="3263781">
                  <a:extLst>
                    <a:ext uri="{9D8B030D-6E8A-4147-A177-3AD203B41FA5}">
                      <a16:colId xmlns:a16="http://schemas.microsoft.com/office/drawing/2014/main" val="20001"/>
                    </a:ext>
                  </a:extLst>
                </a:gridCol>
                <a:gridCol w="6403650">
                  <a:extLst>
                    <a:ext uri="{9D8B030D-6E8A-4147-A177-3AD203B41FA5}">
                      <a16:colId xmlns:a16="http://schemas.microsoft.com/office/drawing/2014/main" val="20002"/>
                    </a:ext>
                  </a:extLst>
                </a:gridCol>
              </a:tblGrid>
              <a:tr h="804545">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Column 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Data Type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Decription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6692">
                <a:tc>
                  <a:txBody>
                    <a:bodyPr/>
                    <a:lstStyle/>
                    <a:p>
                      <a:pPr algn="ctr">
                        <a:lnSpc>
                          <a:spcPts val="2659"/>
                        </a:lnSpc>
                        <a:defRPr/>
                      </a:pPr>
                      <a:r>
                        <a:rPr lang="en-US" sz="1899">
                          <a:solidFill>
                            <a:srgbClr val="000000"/>
                          </a:solidFill>
                          <a:latin typeface="Canva Sans"/>
                          <a:ea typeface="Canva Sans"/>
                          <a:cs typeface="Canva Sans"/>
                          <a:sym typeface="Canva Sans"/>
                        </a:rPr>
                        <a:t>FG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Field goal percentage (FG/FGA)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5451">
                <a:tc>
                  <a:txBody>
                    <a:bodyPr/>
                    <a:lstStyle/>
                    <a:p>
                      <a:pPr algn="ctr">
                        <a:lnSpc>
                          <a:spcPts val="2659"/>
                        </a:lnSpc>
                        <a:defRPr/>
                      </a:pPr>
                      <a:r>
                        <a:rPr lang="en-US" sz="1899">
                          <a:solidFill>
                            <a:srgbClr val="000000"/>
                          </a:solidFill>
                          <a:latin typeface="Canva Sans"/>
                          <a:ea typeface="Canva Sans"/>
                          <a:cs typeface="Canva Sans"/>
                          <a:sym typeface="Canva Sans"/>
                        </a:rPr>
                        <a:t>3P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Three-point field goals made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04531">
                <a:tc>
                  <a:txBody>
                    <a:bodyPr/>
                    <a:lstStyle/>
                    <a:p>
                      <a:pPr algn="ctr">
                        <a:lnSpc>
                          <a:spcPts val="2659"/>
                        </a:lnSpc>
                        <a:defRPr/>
                      </a:pPr>
                      <a:r>
                        <a:rPr lang="en-US" sz="1899">
                          <a:solidFill>
                            <a:srgbClr val="000000"/>
                          </a:solidFill>
                          <a:latin typeface="Canva Sans"/>
                          <a:ea typeface="Canva Sans"/>
                          <a:cs typeface="Canva Sans"/>
                          <a:sym typeface="Canva Sans"/>
                        </a:rPr>
                        <a:t>3P%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Three-point field goals attempted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5144">
                <a:tc>
                  <a:txBody>
                    <a:bodyPr/>
                    <a:lstStyle/>
                    <a:p>
                      <a:pPr algn="ctr">
                        <a:lnSpc>
                          <a:spcPts val="2659"/>
                        </a:lnSpc>
                        <a:defRPr/>
                      </a:pPr>
                      <a:r>
                        <a:rPr lang="en-US" sz="1899">
                          <a:solidFill>
                            <a:srgbClr val="000000"/>
                          </a:solidFill>
                          <a:latin typeface="Canva Sans"/>
                          <a:ea typeface="Canva Sans"/>
                          <a:cs typeface="Canva Sans"/>
                          <a:sym typeface="Canva Sans"/>
                        </a:rPr>
                        <a:t>2P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Three-point field goal percentage (3P / 3PA)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45144">
                <a:tc>
                  <a:txBody>
                    <a:bodyPr/>
                    <a:lstStyle/>
                    <a:p>
                      <a:pPr algn="ctr">
                        <a:lnSpc>
                          <a:spcPts val="2659"/>
                        </a:lnSpc>
                        <a:defRPr/>
                      </a:pPr>
                      <a:r>
                        <a:rPr lang="en-US" sz="1899">
                          <a:solidFill>
                            <a:srgbClr val="000000"/>
                          </a:solidFill>
                          <a:latin typeface="Canva Sans"/>
                          <a:ea typeface="Canva Sans"/>
                          <a:cs typeface="Canva Sans"/>
                          <a:sym typeface="Canva Sans"/>
                        </a:rPr>
                        <a:t>2PA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Two-point field goals made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84224">
                <a:tc>
                  <a:txBody>
                    <a:bodyPr/>
                    <a:lstStyle/>
                    <a:p>
                      <a:pPr algn="ctr">
                        <a:lnSpc>
                          <a:spcPts val="2659"/>
                        </a:lnSpc>
                        <a:defRPr/>
                      </a:pPr>
                      <a:r>
                        <a:rPr lang="en-US" sz="1899">
                          <a:solidFill>
                            <a:srgbClr val="000000"/>
                          </a:solidFill>
                          <a:latin typeface="Canva Sans"/>
                          <a:ea typeface="Canva Sans"/>
                          <a:cs typeface="Canva Sans"/>
                          <a:sym typeface="Canva Sans"/>
                        </a:rPr>
                        <a:t>2P%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Two-point field goals attempted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Freeform 3"/>
          <p:cNvSpPr/>
          <p:nvPr/>
        </p:nvSpPr>
        <p:spPr>
          <a:xfrm>
            <a:off x="-526275" y="-2288883"/>
            <a:ext cx="4109657" cy="4114800"/>
          </a:xfrm>
          <a:custGeom>
            <a:avLst/>
            <a:gdLst/>
            <a:ahLst/>
            <a:cxnLst/>
            <a:rect l="l" t="t" r="r" b="b"/>
            <a:pathLst>
              <a:path w="4109657" h="4114800">
                <a:moveTo>
                  <a:pt x="0" y="0"/>
                </a:moveTo>
                <a:lnTo>
                  <a:pt x="4109656" y="0"/>
                </a:lnTo>
                <a:lnTo>
                  <a:pt x="41096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761761" y="823344"/>
            <a:ext cx="11022483" cy="1002572"/>
          </a:xfrm>
          <a:prstGeom prst="rect">
            <a:avLst/>
          </a:prstGeom>
        </p:spPr>
        <p:txBody>
          <a:bodyPr lIns="0" tIns="0" rIns="0" bIns="0" rtlCol="0" anchor="t">
            <a:spAutoFit/>
          </a:bodyPr>
          <a:lstStyle/>
          <a:p>
            <a:pPr algn="l">
              <a:lnSpc>
                <a:spcPts val="7637"/>
              </a:lnSpc>
            </a:pPr>
            <a:r>
              <a:rPr lang="en-US" sz="6880" spc="344">
                <a:solidFill>
                  <a:srgbClr val="F8BC3F"/>
                </a:solidFill>
                <a:latin typeface="Roboto"/>
                <a:ea typeface="Roboto"/>
                <a:cs typeface="Roboto"/>
                <a:sym typeface="Roboto"/>
              </a:rPr>
              <a:t>DATASET OVERVIEW 3/6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790436" y="2686050"/>
          <a:ext cx="12303238" cy="7087745"/>
        </p:xfrm>
        <a:graphic>
          <a:graphicData uri="http://schemas.openxmlformats.org/drawingml/2006/table">
            <a:tbl>
              <a:tblPr/>
              <a:tblGrid>
                <a:gridCol w="2635807">
                  <a:extLst>
                    <a:ext uri="{9D8B030D-6E8A-4147-A177-3AD203B41FA5}">
                      <a16:colId xmlns:a16="http://schemas.microsoft.com/office/drawing/2014/main" val="20000"/>
                    </a:ext>
                  </a:extLst>
                </a:gridCol>
                <a:gridCol w="3263781">
                  <a:extLst>
                    <a:ext uri="{9D8B030D-6E8A-4147-A177-3AD203B41FA5}">
                      <a16:colId xmlns:a16="http://schemas.microsoft.com/office/drawing/2014/main" val="20001"/>
                    </a:ext>
                  </a:extLst>
                </a:gridCol>
                <a:gridCol w="6403650">
                  <a:extLst>
                    <a:ext uri="{9D8B030D-6E8A-4147-A177-3AD203B41FA5}">
                      <a16:colId xmlns:a16="http://schemas.microsoft.com/office/drawing/2014/main" val="20002"/>
                    </a:ext>
                  </a:extLst>
                </a:gridCol>
              </a:tblGrid>
              <a:tr h="804424">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Column 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Data Type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Decription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39601">
                <a:tc>
                  <a:txBody>
                    <a:bodyPr/>
                    <a:lstStyle/>
                    <a:p>
                      <a:pPr algn="ctr">
                        <a:lnSpc>
                          <a:spcPts val="2659"/>
                        </a:lnSpc>
                        <a:defRPr/>
                      </a:pPr>
                      <a:r>
                        <a:rPr lang="en-US" sz="1899">
                          <a:solidFill>
                            <a:srgbClr val="000000"/>
                          </a:solidFill>
                          <a:latin typeface="Canva Sans"/>
                          <a:ea typeface="Canva Sans"/>
                          <a:cs typeface="Canva Sans"/>
                          <a:sym typeface="Canva Sans"/>
                        </a:rPr>
                        <a:t>eFG%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Effective field goal percentage (adjusts for 3P value)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5290">
                <a:tc>
                  <a:txBody>
                    <a:bodyPr/>
                    <a:lstStyle/>
                    <a:p>
                      <a:pPr algn="ctr">
                        <a:lnSpc>
                          <a:spcPts val="2659"/>
                        </a:lnSpc>
                        <a:defRPr/>
                      </a:pPr>
                      <a:r>
                        <a:rPr lang="en-US" sz="1899">
                          <a:solidFill>
                            <a:srgbClr val="000000"/>
                          </a:solidFill>
                          <a:latin typeface="Canva Sans"/>
                          <a:ea typeface="Canva Sans"/>
                          <a:cs typeface="Canva Sans"/>
                          <a:sym typeface="Canva Sans"/>
                        </a:rPr>
                        <a:t>FT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Free throws made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04380">
                <a:tc>
                  <a:txBody>
                    <a:bodyPr/>
                    <a:lstStyle/>
                    <a:p>
                      <a:pPr algn="ctr">
                        <a:lnSpc>
                          <a:spcPts val="2659"/>
                        </a:lnSpc>
                        <a:defRPr/>
                      </a:pPr>
                      <a:r>
                        <a:rPr lang="en-US" sz="1899">
                          <a:solidFill>
                            <a:srgbClr val="000000"/>
                          </a:solidFill>
                          <a:latin typeface="Canva Sans"/>
                          <a:ea typeface="Canva Sans"/>
                          <a:cs typeface="Canva Sans"/>
                          <a:sym typeface="Canva Sans"/>
                        </a:rPr>
                        <a:t>FTA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Free throws attempted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4987">
                <a:tc>
                  <a:txBody>
                    <a:bodyPr/>
                    <a:lstStyle/>
                    <a:p>
                      <a:pPr algn="ctr">
                        <a:lnSpc>
                          <a:spcPts val="2659"/>
                        </a:lnSpc>
                        <a:defRPr/>
                      </a:pPr>
                      <a:r>
                        <a:rPr lang="en-US" sz="1899">
                          <a:solidFill>
                            <a:srgbClr val="000000"/>
                          </a:solidFill>
                          <a:latin typeface="Canva Sans"/>
                          <a:ea typeface="Canva Sans"/>
                          <a:cs typeface="Canva Sans"/>
                          <a:sym typeface="Canva Sans"/>
                        </a:rPr>
                        <a:t>FT%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Free throw percentage (FT / FTA)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44987">
                <a:tc>
                  <a:txBody>
                    <a:bodyPr/>
                    <a:lstStyle/>
                    <a:p>
                      <a:pPr algn="ctr">
                        <a:lnSpc>
                          <a:spcPts val="2659"/>
                        </a:lnSpc>
                        <a:defRPr/>
                      </a:pPr>
                      <a:r>
                        <a:rPr lang="en-US" sz="1899">
                          <a:solidFill>
                            <a:srgbClr val="000000"/>
                          </a:solidFill>
                          <a:latin typeface="Canva Sans"/>
                          <a:ea typeface="Canva Sans"/>
                          <a:cs typeface="Canva Sans"/>
                          <a:sym typeface="Canva Sans"/>
                        </a:rPr>
                        <a:t>ORB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Offensive rebounds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84076">
                <a:tc>
                  <a:txBody>
                    <a:bodyPr/>
                    <a:lstStyle/>
                    <a:p>
                      <a:pPr algn="ctr">
                        <a:lnSpc>
                          <a:spcPts val="2659"/>
                        </a:lnSpc>
                        <a:defRPr/>
                      </a:pPr>
                      <a:r>
                        <a:rPr lang="en-US" sz="1899">
                          <a:solidFill>
                            <a:srgbClr val="000000"/>
                          </a:solidFill>
                          <a:latin typeface="Canva Sans"/>
                          <a:ea typeface="Canva Sans"/>
                          <a:cs typeface="Canva Sans"/>
                          <a:sym typeface="Canva Sans"/>
                        </a:rPr>
                        <a:t>DRB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Decimal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Defensive rebounds per game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Freeform 3"/>
          <p:cNvSpPr/>
          <p:nvPr/>
        </p:nvSpPr>
        <p:spPr>
          <a:xfrm>
            <a:off x="-526275" y="-2288883"/>
            <a:ext cx="4109657" cy="4114800"/>
          </a:xfrm>
          <a:custGeom>
            <a:avLst/>
            <a:gdLst/>
            <a:ahLst/>
            <a:cxnLst/>
            <a:rect l="l" t="t" r="r" b="b"/>
            <a:pathLst>
              <a:path w="4109657" h="4114800">
                <a:moveTo>
                  <a:pt x="0" y="0"/>
                </a:moveTo>
                <a:lnTo>
                  <a:pt x="4109656" y="0"/>
                </a:lnTo>
                <a:lnTo>
                  <a:pt x="41096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761761" y="823344"/>
            <a:ext cx="11022483" cy="1002572"/>
          </a:xfrm>
          <a:prstGeom prst="rect">
            <a:avLst/>
          </a:prstGeom>
        </p:spPr>
        <p:txBody>
          <a:bodyPr lIns="0" tIns="0" rIns="0" bIns="0" rtlCol="0" anchor="t">
            <a:spAutoFit/>
          </a:bodyPr>
          <a:lstStyle/>
          <a:p>
            <a:pPr algn="l">
              <a:lnSpc>
                <a:spcPts val="7637"/>
              </a:lnSpc>
            </a:pPr>
            <a:r>
              <a:rPr lang="en-US" sz="6880" spc="344">
                <a:solidFill>
                  <a:srgbClr val="F8BC3F"/>
                </a:solidFill>
                <a:latin typeface="Roboto"/>
                <a:ea typeface="Roboto"/>
                <a:cs typeface="Roboto"/>
                <a:sym typeface="Roboto"/>
              </a:rPr>
              <a:t>DATASET OVERVIEW 4/6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3333</Words>
  <Application>Microsoft Macintosh PowerPoint</Application>
  <PresentationFormat>Custom</PresentationFormat>
  <Paragraphs>380</Paragraphs>
  <Slides>36</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Canva Sans</vt:lpstr>
      <vt:lpstr>Calibri</vt:lpstr>
      <vt:lpstr>Anton</vt:lpstr>
      <vt:lpstr>Poppins Light</vt:lpstr>
      <vt:lpstr>Montserrat Bold</vt:lpstr>
      <vt:lpstr>Montserrat</vt:lpstr>
      <vt:lpstr>Poppins</vt:lpstr>
      <vt:lpstr>Roboto</vt:lpstr>
      <vt:lpstr>Arial</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Minimalist Basketball Teamwork Presentation</dc:title>
  <cp:lastModifiedBy>Oktb 259</cp:lastModifiedBy>
  <cp:revision>11</cp:revision>
  <dcterms:created xsi:type="dcterms:W3CDTF">2006-08-16T00:00:00Z</dcterms:created>
  <dcterms:modified xsi:type="dcterms:W3CDTF">2025-07-08T06:59:55Z</dcterms:modified>
  <dc:identifier>DAGsfkt605w</dc:identifier>
</cp:coreProperties>
</file>